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0" r:id="rId3"/>
    <p:sldId id="257" r:id="rId4"/>
    <p:sldId id="258" r:id="rId5"/>
    <p:sldId id="278" r:id="rId6"/>
    <p:sldId id="281" r:id="rId7"/>
    <p:sldId id="260" r:id="rId8"/>
    <p:sldId id="271" r:id="rId9"/>
    <p:sldId id="277" r:id="rId10"/>
    <p:sldId id="274" r:id="rId11"/>
  </p:sldIdLst>
  <p:sldSz cx="6858000" cy="9144000" type="screen4x3"/>
  <p:notesSz cx="9866313" cy="673576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89" autoAdjust="0"/>
    <p:restoredTop sz="97633" autoAdjust="0"/>
  </p:normalViewPr>
  <p:slideViewPr>
    <p:cSldViewPr>
      <p:cViewPr varScale="1">
        <p:scale>
          <a:sx n="52" d="100"/>
          <a:sy n="52" d="100"/>
        </p:scale>
        <p:origin x="-2142" y="-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0334" tIns="45167" rIns="90334" bIns="4516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0334" tIns="45167" rIns="90334" bIns="45167" rtlCol="0"/>
          <a:lstStyle>
            <a:lvl1pPr algn="r">
              <a:defRPr sz="1200"/>
            </a:lvl1pPr>
          </a:lstStyle>
          <a:p>
            <a:fld id="{504ACB1E-9F4D-4C31-85C8-F883040B89F0}" type="datetimeFigureOut">
              <a:rPr lang="ru-RU" smtClean="0"/>
              <a:pPr/>
              <a:t>24.01.2017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0334" tIns="45167" rIns="90334" bIns="4516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0334" tIns="45167" rIns="90334" bIns="45167" rtlCol="0" anchor="b"/>
          <a:lstStyle>
            <a:lvl1pPr algn="r">
              <a:defRPr sz="1200"/>
            </a:lvl1pPr>
          </a:lstStyle>
          <a:p>
            <a:fld id="{064C5EFC-4B46-4282-9698-E9112232FF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22331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0334" tIns="45167" rIns="90334" bIns="45167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0334" tIns="45167" rIns="90334" bIns="45167" rtlCol="0"/>
          <a:lstStyle>
            <a:lvl1pPr algn="r">
              <a:defRPr sz="1200"/>
            </a:lvl1pPr>
          </a:lstStyle>
          <a:p>
            <a:fld id="{14610A37-4748-4B81-99BD-75F4438C36C6}" type="datetimeFigureOut">
              <a:rPr lang="tr-TR" smtClean="0"/>
              <a:pPr/>
              <a:t>24.01.2017</a:t>
            </a:fld>
            <a:endParaRPr lang="tr-TR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86213" y="504825"/>
            <a:ext cx="1893887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34" tIns="45167" rIns="90334" bIns="45167" rtlCol="0" anchor="ctr"/>
          <a:lstStyle/>
          <a:p>
            <a:endParaRPr lang="tr-TR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0334" tIns="45167" rIns="90334" bIns="45167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tr-TR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0334" tIns="45167" rIns="90334" bIns="45167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0334" tIns="45167" rIns="90334" bIns="45167" rtlCol="0" anchor="b"/>
          <a:lstStyle>
            <a:lvl1pPr algn="r">
              <a:defRPr sz="1200"/>
            </a:lvl1pPr>
          </a:lstStyle>
          <a:p>
            <a:fld id="{18A9D605-CBC1-4E00-A121-42301DDAC04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73352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986213" y="504825"/>
            <a:ext cx="1893887" cy="25257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9D605-CBC1-4E00-A121-42301DDAC043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21051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986213" y="504825"/>
            <a:ext cx="1893887" cy="25257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9D605-CBC1-4E00-A121-42301DDAC043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353655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957638" y="500063"/>
            <a:ext cx="1878012" cy="25050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9D605-CBC1-4E00-A121-42301DDAC043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972039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986213" y="504825"/>
            <a:ext cx="1893887" cy="25257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9D605-CBC1-4E00-A121-42301DDAC043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35365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986213" y="504825"/>
            <a:ext cx="1893887" cy="25257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9D605-CBC1-4E00-A121-42301DDAC043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353655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986213" y="504825"/>
            <a:ext cx="1893887" cy="25257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9D605-CBC1-4E00-A121-42301DDAC043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353655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986213" y="504825"/>
            <a:ext cx="1893887" cy="25257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9D605-CBC1-4E00-A121-42301DDAC043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35365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tr-TR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tr-TR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89E2-783E-4DB7-BC0C-C246B3C997B2}" type="datetime1">
              <a:rPr lang="tr-TR" smtClean="0"/>
              <a:pPr/>
              <a:t>24.01.2017</a:t>
            </a:fld>
            <a:endParaRPr lang="tr-TR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186FF-7FF5-44EB-B25D-079C17B5307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64921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tr-TR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tr-TR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22C2C-B2D1-4290-B3E7-D6D1F3F02384}" type="datetime1">
              <a:rPr lang="tr-TR" smtClean="0"/>
              <a:pPr/>
              <a:t>24.01.2017</a:t>
            </a:fld>
            <a:endParaRPr lang="tr-TR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186FF-7FF5-44EB-B25D-079C17B5307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11153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tr-TR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tr-TR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5E68D-A906-4421-AF48-493D0442E4A0}" type="datetime1">
              <a:rPr lang="tr-TR" smtClean="0"/>
              <a:pPr/>
              <a:t>24.01.2017</a:t>
            </a:fld>
            <a:endParaRPr lang="tr-TR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186FF-7FF5-44EB-B25D-079C17B5307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07646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tr-TR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tr-TR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4568F-9BC4-4AD4-880B-B45AC15B6B80}" type="datetime1">
              <a:rPr lang="tr-TR" smtClean="0"/>
              <a:pPr/>
              <a:t>24.01.2017</a:t>
            </a:fld>
            <a:endParaRPr lang="tr-TR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186FF-7FF5-44EB-B25D-079C17B5307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65949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tr-TR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63974-F46E-413D-9B8D-AE4B8BD8219F}" type="datetime1">
              <a:rPr lang="tr-TR" smtClean="0"/>
              <a:pPr/>
              <a:t>24.01.2017</a:t>
            </a:fld>
            <a:endParaRPr lang="tr-TR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186FF-7FF5-44EB-B25D-079C17B5307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00646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tr-TR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tr-TR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tr-TR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4A0D2-6469-43DE-A6F3-208F14555FBF}" type="datetime1">
              <a:rPr lang="tr-TR" smtClean="0"/>
              <a:pPr/>
              <a:t>24.01.2017</a:t>
            </a:fld>
            <a:endParaRPr lang="tr-TR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186FF-7FF5-44EB-B25D-079C17B5307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9754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tr-TR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tr-TR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tr-TR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DA7D4-B784-4C06-A6DF-A87B36BE157C}" type="datetime1">
              <a:rPr lang="tr-TR" smtClean="0"/>
              <a:pPr/>
              <a:t>24.01.2017</a:t>
            </a:fld>
            <a:endParaRPr lang="tr-TR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186FF-7FF5-44EB-B25D-079C17B5307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41672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tr-TR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CC14C-9727-49B3-8F0C-A3B8BFDA6613}" type="datetime1">
              <a:rPr lang="tr-TR" smtClean="0"/>
              <a:pPr/>
              <a:t>24.01.2017</a:t>
            </a:fld>
            <a:endParaRPr lang="tr-TR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186FF-7FF5-44EB-B25D-079C17B5307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82228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F6D33-5D29-4E5F-B99E-A1611031DAD3}" type="datetime1">
              <a:rPr lang="tr-TR" smtClean="0"/>
              <a:pPr/>
              <a:t>24.01.2017</a:t>
            </a:fld>
            <a:endParaRPr lang="tr-TR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186FF-7FF5-44EB-B25D-079C17B5307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54354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tr-TR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tr-TR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E7DA-CD74-4F61-AE20-22776184EAC0}" type="datetime1">
              <a:rPr lang="tr-TR" smtClean="0"/>
              <a:pPr/>
              <a:t>24.01.2017</a:t>
            </a:fld>
            <a:endParaRPr lang="tr-TR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186FF-7FF5-44EB-B25D-079C17B5307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38231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tr-TR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BF8C-9C15-4C42-A359-0FDF1EE28AE7}" type="datetime1">
              <a:rPr lang="tr-TR" smtClean="0"/>
              <a:pPr/>
              <a:t>24.01.2017</a:t>
            </a:fld>
            <a:endParaRPr lang="tr-TR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186FF-7FF5-44EB-B25D-079C17B5307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23817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tr-TR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tr-TR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C4D80-F4C0-42F2-A727-F3C9529975EA}" type="datetime1">
              <a:rPr lang="tr-TR" smtClean="0"/>
              <a:pPr/>
              <a:t>24.01.2017</a:t>
            </a:fld>
            <a:endParaRPr lang="tr-TR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186FF-7FF5-44EB-B25D-079C17B5307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79791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1576" y="2051721"/>
            <a:ext cx="5343246" cy="1384995"/>
          </a:xfrm>
          <a:noFill/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  <a:ea typeface="+mn-ea"/>
                <a:cs typeface="+mn-cs"/>
              </a:rPr>
              <a:t>Обязательное социальное медицинское страхование в Республике Казахстан</a:t>
            </a:r>
            <a:endParaRPr lang="tr-TR" sz="2800" dirty="0">
              <a:solidFill>
                <a:schemeClr val="accent5">
                  <a:lumMod val="50000"/>
                </a:schemeClr>
              </a:solidFill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98730" cy="9144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80000">
                <a:schemeClr val="accent3">
                  <a:lumMod val="75000"/>
                </a:schemeClr>
              </a:gs>
              <a:gs pos="100000">
                <a:schemeClr val="accent3">
                  <a:lumMod val="5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5" name="Picture 2" descr="http://total-rating.ru/k/rashod-zdraw.png.pagespeed.ce.tDmuO7cgX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-8322" y="7740352"/>
            <a:ext cx="1007051" cy="1440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780929" y="8450561"/>
            <a:ext cx="16883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kern="0" dirty="0">
                <a:latin typeface="Century Gothic" pitchFamily="34" charset="0"/>
              </a:rPr>
              <a:t>Астана, 2016 год</a:t>
            </a:r>
            <a:endParaRPr lang="tr-TR" sz="1400" dirty="0"/>
          </a:p>
        </p:txBody>
      </p:sp>
      <p:pic>
        <p:nvPicPr>
          <p:cNvPr id="13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90469"/>
          <a:stretch>
            <a:fillRect/>
          </a:stretch>
        </p:blipFill>
        <p:spPr bwMode="auto">
          <a:xfrm>
            <a:off x="1151577" y="260697"/>
            <a:ext cx="558403" cy="600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1430778" y="337543"/>
            <a:ext cx="5494734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  <a:cs typeface="+mn-cs"/>
              </a:rPr>
              <a:t>Министерство здравоохранения и социального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Century Gothic" pitchFamily="34" charset="0"/>
                <a:cs typeface="+mn-cs"/>
              </a:rPr>
              <a:t>развития РК</a:t>
            </a:r>
          </a:p>
        </p:txBody>
      </p:sp>
      <p:pic>
        <p:nvPicPr>
          <p:cNvPr id="1026" name="Picture 2" descr="C:\Users\torekhan_t\Desktop\6-3-Insurance-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1576" y="3908400"/>
            <a:ext cx="5546310" cy="3687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3822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5535234" y="2"/>
            <a:ext cx="1322766" cy="914399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latin typeface="Century Gothic" pitchFamily="34" charset="0"/>
            </a:endParaRPr>
          </a:p>
          <a:p>
            <a:pPr algn="ctr"/>
            <a:endParaRPr lang="tr-TR" sz="1600" dirty="0">
              <a:latin typeface="Century Gothic" pitchFamily="34" charset="0"/>
            </a:endParaRPr>
          </a:p>
        </p:txBody>
      </p:sp>
      <p:pic>
        <p:nvPicPr>
          <p:cNvPr id="1026" name="Picture 2" descr="http://total-rating.ru/k/rashod-zdraw.png.pagespeed.ce.tDmuO7cgX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5756230" y="7237414"/>
            <a:ext cx="972109" cy="1536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277631" y="8530169"/>
            <a:ext cx="984019" cy="486833"/>
          </a:xfrm>
        </p:spPr>
        <p:txBody>
          <a:bodyPr/>
          <a:lstStyle/>
          <a:p>
            <a:fld id="{65840C0B-A2B9-476C-8CE5-55CFCAFA0476}" type="slidenum">
              <a:rPr lang="ru-RU" smtClean="0">
                <a:solidFill>
                  <a:schemeClr val="tx1"/>
                </a:solidFill>
                <a:latin typeface="Century Gothic" pitchFamily="34" charset="0"/>
              </a:rPr>
              <a:pPr/>
              <a:t>10</a:t>
            </a:fld>
            <a:endParaRPr lang="ru-RU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88639" y="1979712"/>
            <a:ext cx="5238583" cy="30162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dirty="0">
              <a:latin typeface="Century Gothic" pitchFamily="34" charset="0"/>
              <a:cs typeface="Arial" pitchFamily="34" charset="0"/>
            </a:endParaRPr>
          </a:p>
          <a:p>
            <a:pPr algn="ctr"/>
            <a:r>
              <a:rPr lang="ru-RU" dirty="0" smtClean="0">
                <a:latin typeface="Century Gothic" pitchFamily="34" charset="0"/>
                <a:cs typeface="Arial" pitchFamily="34" charset="0"/>
              </a:rPr>
              <a:t>По </a:t>
            </a:r>
            <a:r>
              <a:rPr lang="ru-RU" dirty="0">
                <a:latin typeface="Century Gothic" pitchFamily="34" charset="0"/>
                <a:cs typeface="Arial" pitchFamily="34" charset="0"/>
              </a:rPr>
              <a:t>всем интересующим вопросам обращаться по </a:t>
            </a:r>
            <a:r>
              <a:rPr lang="ru-RU" dirty="0" smtClean="0">
                <a:latin typeface="Century Gothic" pitchFamily="34" charset="0"/>
                <a:cs typeface="Arial" pitchFamily="34" charset="0"/>
              </a:rPr>
              <a:t>телефону:</a:t>
            </a:r>
            <a:endParaRPr lang="ru-RU" dirty="0">
              <a:latin typeface="Century Gothic" pitchFamily="34" charset="0"/>
              <a:cs typeface="Arial" pitchFamily="34" charset="0"/>
            </a:endParaRPr>
          </a:p>
          <a:p>
            <a:pPr algn="ctr"/>
            <a:endParaRPr lang="ru-RU" dirty="0" smtClean="0">
              <a:latin typeface="Century Gothic" pitchFamily="34" charset="0"/>
              <a:cs typeface="Arial" pitchFamily="34" charset="0"/>
            </a:endParaRPr>
          </a:p>
          <a:p>
            <a:pPr algn="ctr"/>
            <a:endParaRPr lang="ru-RU" dirty="0">
              <a:latin typeface="Century Gothic" pitchFamily="34" charset="0"/>
              <a:cs typeface="Arial" pitchFamily="34" charset="0"/>
            </a:endParaRPr>
          </a:p>
          <a:p>
            <a:pPr algn="ctr"/>
            <a:r>
              <a:rPr lang="ru-RU" sz="2800" b="1" dirty="0">
                <a:solidFill>
                  <a:srgbClr val="C00000"/>
                </a:solidFill>
                <a:latin typeface="Century Gothic" pitchFamily="34" charset="0"/>
                <a:cs typeface="Calibri" pitchFamily="34" charset="0"/>
              </a:rPr>
              <a:t>8 800 080 8887</a:t>
            </a:r>
          </a:p>
          <a:p>
            <a:pPr algn="ctr"/>
            <a:endParaRPr lang="ru-RU" dirty="0">
              <a:latin typeface="Century Gothic" pitchFamily="34" charset="0"/>
              <a:cs typeface="Arial" pitchFamily="34" charset="0"/>
            </a:endParaRPr>
          </a:p>
          <a:p>
            <a:pPr algn="ctr"/>
            <a:endParaRPr lang="ru-RU" dirty="0">
              <a:latin typeface="Century Gothic" pitchFamily="34" charset="0"/>
              <a:cs typeface="Arial" pitchFamily="34" charset="0"/>
            </a:endParaRPr>
          </a:p>
          <a:p>
            <a:pPr algn="ctr"/>
            <a:endParaRPr lang="ru-RU" dirty="0" smtClean="0">
              <a:latin typeface="Century Gothic" pitchFamily="34" charset="0"/>
              <a:cs typeface="Arial" pitchFamily="34" charset="0"/>
            </a:endParaRPr>
          </a:p>
          <a:p>
            <a:pPr algn="ctr"/>
            <a:endParaRPr lang="ru-RU" dirty="0"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6653" y="8341553"/>
            <a:ext cx="524199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Материал подготовлен в соответствии с </a:t>
            </a:r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Законом Республики Казахстан</a:t>
            </a:r>
          </a:p>
          <a:p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 «Об </a:t>
            </a:r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обязательном социальном медицинском страховании»</a:t>
            </a:r>
          </a:p>
          <a:p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от 16 ноября 2015 года № 405-V </a:t>
            </a:r>
            <a:r>
              <a:rPr lang="ru-RU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ЗРК</a:t>
            </a:r>
            <a:endParaRPr lang="ru-RU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542923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0" y="0"/>
            <a:ext cx="458670" cy="822040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4091146" y="4054633"/>
            <a:ext cx="8640960" cy="458670"/>
          </a:xfrm>
          <a:noFill/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bg1"/>
                </a:solidFill>
                <a:latin typeface="Century Gothic" pitchFamily="34" charset="0"/>
              </a:rPr>
              <a:t>Обязательное социальное медицинское страхование</a:t>
            </a:r>
            <a:endParaRPr lang="tr-TR" sz="18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9684" y="251520"/>
            <a:ext cx="62646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000" b="1" dirty="0">
                <a:solidFill>
                  <a:srgbClr val="C00000"/>
                </a:solidFill>
                <a:latin typeface="Century Gothic" pitchFamily="34" charset="0"/>
              </a:rPr>
              <a:t>1. </a:t>
            </a:r>
            <a:r>
              <a:rPr lang="ru-RU" sz="2000" b="1" dirty="0">
                <a:latin typeface="Century Gothic" pitchFamily="34" charset="0"/>
              </a:rPr>
              <a:t>Что такое ОСМС</a:t>
            </a:r>
            <a:r>
              <a:rPr lang="ru-RU" sz="2000" b="1" dirty="0" smtClean="0">
                <a:latin typeface="Century Gothic" pitchFamily="34" charset="0"/>
              </a:rPr>
              <a:t>?</a:t>
            </a:r>
            <a:endParaRPr lang="tr-TR" sz="2400" dirty="0">
              <a:solidFill>
                <a:schemeClr val="bg1">
                  <a:lumMod val="5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49357" y="692836"/>
            <a:ext cx="601412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711200">
              <a:spcBef>
                <a:spcPts val="600"/>
              </a:spcBef>
              <a:spcAft>
                <a:spcPts val="600"/>
              </a:spcAft>
              <a:defRPr/>
            </a:pPr>
            <a:r>
              <a:rPr lang="ru-RU" sz="1400" dirty="0">
                <a:latin typeface="Century Gothic" pitchFamily="34" charset="0"/>
              </a:rPr>
              <a:t>Система обязательного социального медицинского страхования (ОСМС) – это государственная система социальной защиты интересов в сфере охраны здоровья </a:t>
            </a:r>
            <a:r>
              <a:rPr lang="ru-RU" sz="1400" dirty="0" smtClean="0">
                <a:latin typeface="Century Gothic" pitchFamily="34" charset="0"/>
              </a:rPr>
              <a:t>населения.</a:t>
            </a:r>
            <a:endParaRPr lang="ru-RU" sz="1400" dirty="0">
              <a:latin typeface="Century Gothic" pitchFamily="34" charset="0"/>
            </a:endParaRPr>
          </a:p>
          <a:p>
            <a:pPr algn="just" defTabSz="711200">
              <a:spcBef>
                <a:spcPts val="600"/>
              </a:spcBef>
              <a:spcAft>
                <a:spcPts val="600"/>
              </a:spcAft>
              <a:defRPr/>
            </a:pPr>
            <a:r>
              <a:rPr lang="ru-RU" sz="1400" dirty="0" smtClean="0">
                <a:latin typeface="Century Gothic" pitchFamily="34" charset="0"/>
              </a:rPr>
              <a:t>ОСМС </a:t>
            </a:r>
            <a:r>
              <a:rPr lang="ru-RU" sz="1400" dirty="0">
                <a:latin typeface="Century Gothic" pitchFamily="34" charset="0"/>
              </a:rPr>
              <a:t>обеспечивает участникам системы предоставление своевременной, доступной, качественной медицинской и лекарственной </a:t>
            </a:r>
            <a:r>
              <a:rPr lang="ru-RU" sz="1400" dirty="0" smtClean="0">
                <a:latin typeface="Century Gothic" pitchFamily="34" charset="0"/>
              </a:rPr>
              <a:t>помощи</a:t>
            </a:r>
            <a:r>
              <a:rPr lang="ru-RU" sz="1400" dirty="0">
                <a:latin typeface="Century Gothic" pitchFamily="34" charset="0"/>
              </a:rPr>
              <a:t>.</a:t>
            </a:r>
            <a:endParaRPr lang="ru-RU" b="1" kern="0" dirty="0">
              <a:latin typeface="Century Gothic" pitchFamily="34" charset="0"/>
            </a:endParaRPr>
          </a:p>
        </p:txBody>
      </p:sp>
      <p:pic>
        <p:nvPicPr>
          <p:cNvPr id="1026" name="Picture 2" descr="http://total-rating.ru/k/rashod-zdraw.png.pagespeed.ce.tDmuO7cgXd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-8320" y="8274573"/>
            <a:ext cx="528823" cy="906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186FF-7FF5-44EB-B25D-079C17B53075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16" name="Прямоугольник 15"/>
          <p:cNvSpPr/>
          <p:nvPr/>
        </p:nvSpPr>
        <p:spPr>
          <a:xfrm>
            <a:off x="520503" y="2661631"/>
            <a:ext cx="62646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000" b="1" dirty="0">
                <a:solidFill>
                  <a:srgbClr val="C00000"/>
                </a:solidFill>
                <a:latin typeface="Century Gothic" pitchFamily="34" charset="0"/>
              </a:rPr>
              <a:t>2. </a:t>
            </a:r>
            <a:r>
              <a:rPr lang="ru-RU" altLang="ru-RU" sz="2000" b="1" dirty="0">
                <a:latin typeface="Century Gothic" pitchFamily="34" charset="0"/>
              </a:rPr>
              <a:t>В чем необходимость внедрения ОСМС?</a:t>
            </a:r>
            <a:endParaRPr lang="tr-TR" sz="2400" dirty="0">
              <a:solidFill>
                <a:schemeClr val="bg1">
                  <a:lumMod val="5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49357" y="3127365"/>
            <a:ext cx="6014122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9210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В мире происходят изменения, связанные с ростом неинфекционных заболеваний, внедрением новых медицинских технологий и увеличением численности пожилого населения, которые приводят к увеличению расходов на здравоохранение.</a:t>
            </a:r>
          </a:p>
          <a:p>
            <a:pPr marL="0" marR="0" lvl="0" indent="29210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900" dirty="0">
              <a:latin typeface="Century Gothic" pitchFamily="34" charset="0"/>
              <a:cs typeface="Arial" pitchFamily="34" charset="0"/>
            </a:endParaRPr>
          </a:p>
          <a:p>
            <a:pPr marL="0" marR="0" lvl="0" indent="29210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>
                <a:latin typeface="Century Gothic" pitchFamily="34" charset="0"/>
                <a:cs typeface="Arial" pitchFamily="34" charset="0"/>
              </a:rPr>
              <a:t>В международной практике внедрение ОСМС отвечает вышеуказанным вызовам и обеспечивает финансовую устойчивость системы здравоохранения.</a:t>
            </a:r>
          </a:p>
          <a:p>
            <a:pPr indent="292100" algn="just" fontAlgn="base">
              <a:spcBef>
                <a:spcPct val="0"/>
              </a:spcBef>
              <a:spcAft>
                <a:spcPct val="0"/>
              </a:spcAft>
            </a:pPr>
            <a:endParaRPr lang="ru-RU" sz="1400" dirty="0">
              <a:latin typeface="Century Gothic" pitchFamily="34" charset="0"/>
              <a:cs typeface="Arial" pitchFamily="34" charset="0"/>
            </a:endParaRPr>
          </a:p>
          <a:p>
            <a:pPr indent="2921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latin typeface="Century Gothic" pitchFamily="34" charset="0"/>
                <a:cs typeface="Arial" pitchFamily="34" charset="0"/>
              </a:rPr>
              <a:t>Существующая система здравоохранения Казахстана должна быть готова к таким вызовам и своевременно реагировать на происходящие изменения. </a:t>
            </a:r>
          </a:p>
          <a:p>
            <a:pPr indent="292100" algn="just" fontAlgn="base">
              <a:spcBef>
                <a:spcPct val="0"/>
              </a:spcBef>
              <a:spcAft>
                <a:spcPct val="0"/>
              </a:spcAft>
            </a:pPr>
            <a:endParaRPr lang="ru-RU" sz="1050" dirty="0">
              <a:latin typeface="Century Gothic" pitchFamily="34" charset="0"/>
              <a:cs typeface="Arial" pitchFamily="34" charset="0"/>
            </a:endParaRPr>
          </a:p>
          <a:p>
            <a:pPr indent="2921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latin typeface="Century Gothic" pitchFamily="34" charset="0"/>
                <a:cs typeface="Arial" pitchFamily="34" charset="0"/>
              </a:rPr>
              <a:t>Большинство стран ОЭСР выбрали ОСМС, которая позволяет перераспределять средства от менее нуждающихся к более нуждающимся.</a:t>
            </a:r>
          </a:p>
          <a:p>
            <a:pPr marL="0" marR="0" lvl="0" indent="29210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>
              <a:latin typeface="Century Gothic" pitchFamily="34" charset="0"/>
              <a:cs typeface="Arial" pitchFamily="34" charset="0"/>
            </a:endParaRPr>
          </a:p>
          <a:p>
            <a:pPr marL="0" marR="0" lvl="0" indent="29210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>
                <a:latin typeface="Century Gothic" pitchFamily="34" charset="0"/>
                <a:cs typeface="Arial" pitchFamily="34" charset="0"/>
              </a:rPr>
              <a:t>Такой подход требует распределения ответственности между государством, работодателем и гражданами за охрану здоровья. </a:t>
            </a:r>
          </a:p>
          <a:p>
            <a:pPr marL="0" marR="0" lvl="0" indent="29210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50" dirty="0">
              <a:latin typeface="Century Gothic" pitchFamily="34" charset="0"/>
              <a:cs typeface="Arial" pitchFamily="34" charset="0"/>
            </a:endParaRPr>
          </a:p>
          <a:p>
            <a:pPr marL="0" marR="0" lvl="0" indent="29210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>
                <a:latin typeface="Century Gothic" pitchFamily="34" charset="0"/>
                <a:cs typeface="Arial" pitchFamily="34" charset="0"/>
              </a:rPr>
              <a:t>Внедрение ОСМС позволяет обеспечить принципы универсальности, социальной справедливости и солидарности.</a:t>
            </a:r>
          </a:p>
          <a:p>
            <a:pPr marL="0" marR="0" lvl="0" indent="29210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>
              <a:latin typeface="Century Gothic" pitchFamily="34" charset="0"/>
              <a:ea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2824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0" y="0"/>
            <a:ext cx="458670" cy="822040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4091146" y="4054633"/>
            <a:ext cx="8640960" cy="458670"/>
          </a:xfrm>
          <a:noFill/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bg1"/>
                </a:solidFill>
                <a:latin typeface="Century Gothic" pitchFamily="34" charset="0"/>
              </a:rPr>
              <a:t>Обязательное социальное медицинское страхование</a:t>
            </a:r>
            <a:endParaRPr lang="tr-TR" sz="18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47026" y="2928399"/>
            <a:ext cx="618128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2000" b="1" kern="0" dirty="0" smtClean="0">
                <a:solidFill>
                  <a:srgbClr val="C00000"/>
                </a:solidFill>
                <a:latin typeface="Century Gothic" pitchFamily="34" charset="0"/>
              </a:rPr>
              <a:t>4.</a:t>
            </a:r>
            <a:r>
              <a:rPr lang="ru-RU" sz="2000" kern="0" dirty="0" smtClean="0">
                <a:solidFill>
                  <a:prstClr val="black"/>
                </a:solidFill>
                <a:latin typeface="Century Gothic" pitchFamily="34" charset="0"/>
              </a:rPr>
              <a:t> </a:t>
            </a:r>
            <a:r>
              <a:rPr lang="ru-RU" sz="2000" b="1" dirty="0">
                <a:latin typeface="Century Gothic" pitchFamily="34" charset="0"/>
              </a:rPr>
              <a:t>Как работает система ОСМС? </a:t>
            </a:r>
            <a:r>
              <a:rPr lang="ru-RU" sz="2000" kern="0" dirty="0">
                <a:solidFill>
                  <a:prstClr val="black"/>
                </a:solidFill>
                <a:latin typeface="Century Gothic" pitchFamily="34" charset="0"/>
              </a:rPr>
              <a:t>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22379" y="3385607"/>
            <a:ext cx="589272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Century Gothic" pitchFamily="34" charset="0"/>
              </a:rPr>
              <a:t>ОСМС основано на солидарной ответственности государства, работодателя и каждого человека:</a:t>
            </a:r>
          </a:p>
          <a:p>
            <a:pPr algn="just"/>
            <a:r>
              <a:rPr lang="ru-RU" sz="1400" b="1" u="sng" dirty="0">
                <a:latin typeface="Century Gothic" pitchFamily="34" charset="0"/>
              </a:rPr>
              <a:t>государство</a:t>
            </a:r>
            <a:r>
              <a:rPr lang="ru-RU" sz="1400" dirty="0">
                <a:latin typeface="Century Gothic" pitchFamily="34" charset="0"/>
              </a:rPr>
              <a:t> будет осуществлять взносы за экономически неактивное население </a:t>
            </a:r>
            <a:r>
              <a:rPr lang="ru-RU" sz="1200" i="1" dirty="0">
                <a:latin typeface="Century Gothic" pitchFamily="34" charset="0"/>
              </a:rPr>
              <a:t>(за социально-незащищенные слои населения: 4% (с 01.07.17 г.)  от СМЗ-2 года, 5% (с 2018 г.), 6% (с 2023 г.), 7% (с 2024 г.)</a:t>
            </a:r>
            <a:endParaRPr lang="ru-RU" sz="1400" i="1" dirty="0">
              <a:latin typeface="Century Gothic" pitchFamily="34" charset="0"/>
            </a:endParaRPr>
          </a:p>
          <a:p>
            <a:pPr algn="just"/>
            <a:r>
              <a:rPr lang="ru-RU" sz="1400" b="1" u="sng" dirty="0">
                <a:latin typeface="Century Gothic" pitchFamily="34" charset="0"/>
              </a:rPr>
              <a:t>работодатели</a:t>
            </a:r>
            <a:r>
              <a:rPr lang="ru-RU" sz="1400" dirty="0">
                <a:latin typeface="Century Gothic" pitchFamily="34" charset="0"/>
              </a:rPr>
              <a:t> – за наемных работников </a:t>
            </a:r>
            <a:r>
              <a:rPr lang="ru-RU" sz="1200" i="1" dirty="0">
                <a:latin typeface="Century Gothic" pitchFamily="34" charset="0"/>
              </a:rPr>
              <a:t>(с 2% (2017 г.) от дохода до 5% (2020 г.)</a:t>
            </a:r>
            <a:endParaRPr lang="ru-RU" sz="1400" i="1" dirty="0">
              <a:latin typeface="Century Gothic" pitchFamily="34" charset="0"/>
            </a:endParaRPr>
          </a:p>
          <a:p>
            <a:pPr algn="just"/>
            <a:r>
              <a:rPr lang="ru-RU" sz="1400" b="1" u="sng" dirty="0">
                <a:latin typeface="Century Gothic" pitchFamily="34" charset="0"/>
              </a:rPr>
              <a:t>работники</a:t>
            </a:r>
            <a:r>
              <a:rPr lang="ru-RU" sz="1400" dirty="0">
                <a:latin typeface="Century Gothic" pitchFamily="34" charset="0"/>
              </a:rPr>
              <a:t> </a:t>
            </a:r>
            <a:r>
              <a:rPr lang="ru-RU" sz="1200" i="1" dirty="0">
                <a:latin typeface="Century Gothic" pitchFamily="34" charset="0"/>
              </a:rPr>
              <a:t>(1% (2019 г.) от дохода, 2% (2020 г.) </a:t>
            </a:r>
          </a:p>
          <a:p>
            <a:pPr algn="just"/>
            <a:r>
              <a:rPr lang="ru-RU" sz="1400" b="1" u="sng" dirty="0">
                <a:latin typeface="Century Gothic" pitchFamily="34" charset="0"/>
              </a:rPr>
              <a:t>и самозанятые граждане</a:t>
            </a:r>
            <a:r>
              <a:rPr lang="ru-RU" sz="1400" dirty="0">
                <a:latin typeface="Century Gothic" pitchFamily="34" charset="0"/>
              </a:rPr>
              <a:t>, зарегистрированные в налоговых органах – за себя </a:t>
            </a:r>
            <a:r>
              <a:rPr lang="ru-RU" sz="1200" i="1" dirty="0">
                <a:latin typeface="Century Gothic" pitchFamily="34" charset="0"/>
              </a:rPr>
              <a:t>(2% от дохода (с 2017 г.), 3% (с 2018 г.), 5% (с 2019 г.), 7% (с 2020 г</a:t>
            </a:r>
            <a:r>
              <a:rPr lang="ru-RU" sz="1200" i="1" dirty="0" smtClean="0">
                <a:latin typeface="Century Gothic" pitchFamily="34" charset="0"/>
              </a:rPr>
              <a:t>.).</a:t>
            </a:r>
            <a:endParaRPr lang="ru-RU" sz="1050" dirty="0">
              <a:latin typeface="Century Gothic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22379" y="179512"/>
            <a:ext cx="61616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kern="0" dirty="0" smtClean="0">
                <a:solidFill>
                  <a:srgbClr val="C00000"/>
                </a:solidFill>
                <a:latin typeface="Century Gothic" pitchFamily="34" charset="0"/>
              </a:rPr>
              <a:t>3. </a:t>
            </a:r>
            <a:r>
              <a:rPr lang="ru-RU" sz="2000" b="1" dirty="0">
                <a:latin typeface="Century Gothic" pitchFamily="34" charset="0"/>
              </a:rPr>
              <a:t>Какая система здравоохранения будет </a:t>
            </a:r>
            <a:r>
              <a:rPr lang="ru-RU" sz="2000" b="1" dirty="0" smtClean="0">
                <a:latin typeface="Century Gothic" pitchFamily="34" charset="0"/>
              </a:rPr>
              <a:t>              в </a:t>
            </a:r>
            <a:r>
              <a:rPr lang="ru-RU" sz="2000" b="1" dirty="0">
                <a:latin typeface="Century Gothic" pitchFamily="34" charset="0"/>
              </a:rPr>
              <a:t>Казахстане с 2017 года? </a:t>
            </a:r>
            <a:endParaRPr lang="ru-RU" sz="1400" kern="0" dirty="0">
              <a:solidFill>
                <a:prstClr val="black"/>
              </a:solidFill>
              <a:latin typeface="Century Gothic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22380" y="1121621"/>
            <a:ext cx="599594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Century Gothic" pitchFamily="34" charset="0"/>
              </a:rPr>
              <a:t>В Казахстане будет смешанная система, когда  государство будет обеспечивать всех граждан гарантированным объемом бесплатной медицинской помощью (ГОБМП), независимо от того, уплачивались ли взносы. </a:t>
            </a:r>
            <a:r>
              <a:rPr lang="ru-RU" sz="1400" dirty="0" smtClean="0">
                <a:latin typeface="Century Gothic" pitchFamily="34" charset="0"/>
              </a:rPr>
              <a:t>Плюс, </a:t>
            </a:r>
            <a:r>
              <a:rPr lang="ru-RU" sz="1400" dirty="0">
                <a:latin typeface="Century Gothic" pitchFamily="34" charset="0"/>
              </a:rPr>
              <a:t>будет действовать система обязательного социального медицинского страхования (ОСМС) и добровольное медицинское </a:t>
            </a:r>
            <a:r>
              <a:rPr lang="ru-RU" sz="1400" dirty="0" smtClean="0">
                <a:latin typeface="Century Gothic" pitchFamily="34" charset="0"/>
              </a:rPr>
              <a:t>страхование.</a:t>
            </a:r>
            <a:endParaRPr lang="ru-RU" sz="1400" dirty="0">
              <a:latin typeface="Century Gothic" pitchFamily="34" charset="0"/>
            </a:endParaRPr>
          </a:p>
        </p:txBody>
      </p:sp>
      <p:pic>
        <p:nvPicPr>
          <p:cNvPr id="1026" name="Picture 2" descr="http://total-rating.ru/k/rashod-zdraw.png.pagespeed.ce.tDmuO7cgXd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-8320" y="8274573"/>
            <a:ext cx="528823" cy="906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186FF-7FF5-44EB-B25D-079C17B53075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20" name="Прямоугольник 19"/>
          <p:cNvSpPr/>
          <p:nvPr/>
        </p:nvSpPr>
        <p:spPr>
          <a:xfrm>
            <a:off x="547026" y="6277351"/>
            <a:ext cx="62646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5. </a:t>
            </a:r>
            <a:r>
              <a:rPr lang="ru-RU" sz="2000" b="1" dirty="0">
                <a:latin typeface="Century Gothic" pitchFamily="34" charset="0"/>
              </a:rPr>
              <a:t>Что такое </a:t>
            </a:r>
            <a:r>
              <a:rPr lang="ru-RU" sz="2000" b="1" dirty="0" smtClean="0">
                <a:latin typeface="Century Gothic" pitchFamily="34" charset="0"/>
              </a:rPr>
              <a:t>ФСМС? </a:t>
            </a:r>
            <a:endParaRPr lang="tr-TR" sz="2400" dirty="0">
              <a:solidFill>
                <a:schemeClr val="bg1">
                  <a:lumMod val="5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22379" y="6804248"/>
            <a:ext cx="589272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711200">
              <a:spcBef>
                <a:spcPct val="0"/>
              </a:spcBef>
              <a:spcAft>
                <a:spcPct val="35000"/>
              </a:spcAft>
              <a:defRPr/>
            </a:pPr>
            <a:r>
              <a:rPr lang="ru-RU" sz="1400" b="1" kern="0" dirty="0">
                <a:latin typeface="Century Gothic" pitchFamily="34" charset="0"/>
              </a:rPr>
              <a:t>Фонд социального медицинского страхования (ФСМС) - </a:t>
            </a:r>
            <a:r>
              <a:rPr lang="ru-RU" sz="1400" kern="0" dirty="0">
                <a:latin typeface="Century Gothic" pitchFamily="34" charset="0"/>
              </a:rPr>
              <a:t>это некоммерческая организация, которая осуществляет сбор отчислений и взносов, закуп и оплату услуг субъектов здравоохранения, оказывающих медицинскую </a:t>
            </a:r>
            <a:r>
              <a:rPr lang="ru-RU" sz="1400" kern="0" dirty="0" smtClean="0">
                <a:latin typeface="Century Gothic" pitchFamily="34" charset="0"/>
              </a:rPr>
              <a:t>помощь в </a:t>
            </a:r>
            <a:r>
              <a:rPr lang="ru-RU" sz="1400" kern="0" dirty="0">
                <a:latin typeface="Century Gothic" pitchFamily="34" charset="0"/>
              </a:rPr>
              <a:t>объемах и условиях, предусмотренных договором закупа медицинских </a:t>
            </a:r>
            <a:r>
              <a:rPr lang="ru-RU" sz="1400" kern="0" dirty="0" smtClean="0">
                <a:latin typeface="Century Gothic" pitchFamily="34" charset="0"/>
              </a:rPr>
              <a:t>услуг.</a:t>
            </a:r>
            <a:endParaRPr lang="ru-RU" sz="1400" kern="0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2824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0" y="0"/>
            <a:ext cx="458670" cy="822040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4091146" y="4054633"/>
            <a:ext cx="8640960" cy="458670"/>
          </a:xfrm>
          <a:noFill/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bg1"/>
                </a:solidFill>
                <a:latin typeface="Century Gothic" pitchFamily="34" charset="0"/>
              </a:rPr>
              <a:t>Обязательное социальное медицинское страхование</a:t>
            </a:r>
            <a:endParaRPr lang="tr-TR" sz="18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pic>
        <p:nvPicPr>
          <p:cNvPr id="1026" name="Picture 2" descr="http://total-rating.ru/k/rashod-zdraw.png.pagespeed.ce.tDmuO7cgXd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-8320" y="8274573"/>
            <a:ext cx="528823" cy="906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5130714" y="8625452"/>
            <a:ext cx="1600200" cy="486833"/>
          </a:xfrm>
        </p:spPr>
        <p:txBody>
          <a:bodyPr/>
          <a:lstStyle/>
          <a:p>
            <a:fld id="{2AA186FF-7FF5-44EB-B25D-079C17B53075}" type="slidenum">
              <a:rPr lang="tr-TR" smtClean="0"/>
              <a:pPr/>
              <a:t>4</a:t>
            </a:fld>
            <a:endParaRPr lang="tr-TR" dirty="0"/>
          </a:p>
        </p:txBody>
      </p:sp>
      <p:sp>
        <p:nvSpPr>
          <p:cNvPr id="10" name="TextBox 9"/>
          <p:cNvSpPr txBox="1"/>
          <p:nvPr/>
        </p:nvSpPr>
        <p:spPr>
          <a:xfrm>
            <a:off x="598501" y="251520"/>
            <a:ext cx="59321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6. </a:t>
            </a:r>
            <a:r>
              <a:rPr lang="ru-RU" sz="2000" b="1" dirty="0" smtClean="0">
                <a:latin typeface="Century Gothic" pitchFamily="34" charset="0"/>
              </a:rPr>
              <a:t>Как узнать «застрахован» ли гражданин? </a:t>
            </a:r>
            <a:endParaRPr lang="ru-RU" sz="1200" kern="0" dirty="0">
              <a:solidFill>
                <a:prstClr val="black"/>
              </a:solidFill>
              <a:latin typeface="Century Gothic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4560" y="759352"/>
            <a:ext cx="6000579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Bef>
                <a:spcPts val="600"/>
              </a:spcBef>
              <a:defRPr/>
            </a:pPr>
            <a:r>
              <a:rPr lang="ru-RU" sz="1400" dirty="0" smtClean="0">
                <a:latin typeface="Century Gothic" pitchFamily="34" charset="0"/>
              </a:rPr>
              <a:t>Чтобы </a:t>
            </a:r>
            <a:r>
              <a:rPr lang="ru-RU" sz="1400" dirty="0">
                <a:latin typeface="Century Gothic" pitchFamily="34" charset="0"/>
              </a:rPr>
              <a:t>выяснить имеет ли человек медицинскую страховку, работникам медицинской организации будет достаточно внести его ИИН в единую электронную базу данных. </a:t>
            </a:r>
          </a:p>
          <a:p>
            <a:pPr lvl="0" algn="just">
              <a:spcBef>
                <a:spcPts val="600"/>
              </a:spcBef>
              <a:defRPr/>
            </a:pPr>
            <a:r>
              <a:rPr lang="ru-RU" sz="1400" dirty="0">
                <a:latin typeface="Century Gothic" pitchFamily="34" charset="0"/>
              </a:rPr>
              <a:t>Если отчисления производятся, то обратившийся имеет право воспользоваться всем спектром услуг, предоставляемых страховкой. </a:t>
            </a:r>
            <a:endParaRPr kumimoji="0" lang="ru-RU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45236" y="2495962"/>
            <a:ext cx="61332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7. </a:t>
            </a:r>
            <a:r>
              <a:rPr lang="ru-RU" sz="2000" b="1" dirty="0">
                <a:latin typeface="Century Gothic" pitchFamily="34" charset="0"/>
              </a:rPr>
              <a:t>Как стать участником системы ОСМС </a:t>
            </a:r>
            <a:r>
              <a:rPr lang="ru-RU" sz="2000" b="1" dirty="0" err="1">
                <a:latin typeface="Century Gothic" pitchFamily="34" charset="0"/>
              </a:rPr>
              <a:t>самозанятым</a:t>
            </a:r>
            <a:r>
              <a:rPr lang="ru-RU" sz="2000" b="1" dirty="0">
                <a:latin typeface="Century Gothic" pitchFamily="34" charset="0"/>
              </a:rPr>
              <a:t> и безработным гражданам?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62177" y="3340760"/>
            <a:ext cx="6004841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ru-RU" sz="1400" dirty="0">
                <a:latin typeface="Century Gothic" pitchFamily="34" charset="0"/>
              </a:rPr>
              <a:t>Индивидуальным предпринимателям следует  зарегистрироваться в местных налоговых органах. </a:t>
            </a:r>
          </a:p>
          <a:p>
            <a:pPr algn="just">
              <a:spcBef>
                <a:spcPts val="600"/>
              </a:spcBef>
            </a:pPr>
            <a:r>
              <a:rPr lang="ru-RU" sz="1400" dirty="0" smtClean="0">
                <a:latin typeface="Century Gothic" pitchFamily="34" charset="0"/>
              </a:rPr>
              <a:t>В </a:t>
            </a:r>
            <a:r>
              <a:rPr lang="ru-RU" sz="1400" dirty="0">
                <a:latin typeface="Century Gothic" pitchFamily="34" charset="0"/>
              </a:rPr>
              <a:t>случае отсутствия работы, необходимо пройти регистрацию в органах занятости и получить статус безработного. </a:t>
            </a:r>
          </a:p>
          <a:p>
            <a:pPr algn="just">
              <a:spcBef>
                <a:spcPts val="600"/>
              </a:spcBef>
            </a:pPr>
            <a:r>
              <a:rPr lang="ru-RU" sz="1400" dirty="0" smtClean="0">
                <a:latin typeface="Century Gothic" pitchFamily="34" charset="0"/>
              </a:rPr>
              <a:t>За </a:t>
            </a:r>
            <a:r>
              <a:rPr lang="ru-RU" sz="1400" dirty="0">
                <a:latin typeface="Century Gothic" pitchFamily="34" charset="0"/>
              </a:rPr>
              <a:t>граждан, зарегистрированных в качестве безработных взносы осуществляет </a:t>
            </a:r>
            <a:r>
              <a:rPr lang="ru-RU" sz="1400" dirty="0" smtClean="0">
                <a:latin typeface="Century Gothic" pitchFamily="34" charset="0"/>
              </a:rPr>
              <a:t>государство.</a:t>
            </a:r>
            <a:endParaRPr lang="ru-RU" sz="1400" dirty="0">
              <a:latin typeface="Century Gothic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84560" y="5260538"/>
            <a:ext cx="613323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Century Gothic" pitchFamily="34" charset="0"/>
              </a:rPr>
              <a:t>8. </a:t>
            </a:r>
            <a:r>
              <a:rPr lang="ru-RU" sz="2000" b="1" dirty="0">
                <a:latin typeface="Century Gothic" pitchFamily="34" charset="0"/>
              </a:rPr>
              <a:t>Какие виды услуг в рамках гарантированного государством объема </a:t>
            </a:r>
            <a:r>
              <a:rPr lang="ru-RU" sz="2000" b="1" dirty="0" smtClean="0">
                <a:latin typeface="Century Gothic" pitchFamily="34" charset="0"/>
              </a:rPr>
              <a:t>бесплатной медицинской </a:t>
            </a:r>
            <a:r>
              <a:rPr lang="ru-RU" sz="2000" b="1" dirty="0">
                <a:latin typeface="Century Gothic" pitchFamily="34" charset="0"/>
              </a:rPr>
              <a:t>помощи </a:t>
            </a:r>
            <a:r>
              <a:rPr lang="ru-RU" sz="2000" b="1" dirty="0" smtClean="0">
                <a:latin typeface="Century Gothic" pitchFamily="34" charset="0"/>
              </a:rPr>
              <a:t>                           в </a:t>
            </a:r>
            <a:r>
              <a:rPr lang="ru-RU" sz="2000" b="1" dirty="0">
                <a:latin typeface="Century Gothic" pitchFamily="34" charset="0"/>
              </a:rPr>
              <a:t>системе ОСМС? </a:t>
            </a:r>
            <a:endParaRPr lang="ru-RU" sz="2000" dirty="0">
              <a:latin typeface="Century Gothic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41499" y="6583977"/>
            <a:ext cx="6004841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1400" dirty="0">
                <a:latin typeface="Century Gothic" pitchFamily="34" charset="0"/>
              </a:rPr>
              <a:t>скорая помощь и санитарная авиация;</a:t>
            </a:r>
          </a:p>
          <a:p>
            <a:pPr marL="285750" indent="-285750">
              <a:buFontTx/>
              <a:buChar char="-"/>
            </a:pPr>
            <a:r>
              <a:rPr lang="ru-RU" sz="1400" dirty="0" smtClean="0">
                <a:latin typeface="Century Gothic" pitchFamily="34" charset="0"/>
              </a:rPr>
              <a:t>медицинская </a:t>
            </a:r>
            <a:r>
              <a:rPr lang="ru-RU" sz="1400" dirty="0">
                <a:latin typeface="Century Gothic" pitchFamily="34" charset="0"/>
              </a:rPr>
              <a:t>помощь при социально значимых заболеваниях ;</a:t>
            </a:r>
          </a:p>
          <a:p>
            <a:pPr marL="285750" indent="-285750">
              <a:buFontTx/>
              <a:buChar char="-"/>
            </a:pPr>
            <a:r>
              <a:rPr lang="ru-RU" sz="1400" dirty="0" smtClean="0">
                <a:latin typeface="Century Gothic" pitchFamily="34" charset="0"/>
              </a:rPr>
              <a:t>медицинская </a:t>
            </a:r>
            <a:r>
              <a:rPr lang="ru-RU" sz="1400" dirty="0">
                <a:latin typeface="Century Gothic" pitchFamily="34" charset="0"/>
              </a:rPr>
              <a:t>помощь при экстренных случаях;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latin typeface="Century Gothic" pitchFamily="34" charset="0"/>
              </a:rPr>
              <a:t>профилактические </a:t>
            </a:r>
            <a:r>
              <a:rPr lang="ru-RU" sz="1400" dirty="0" smtClean="0">
                <a:latin typeface="Century Gothic" pitchFamily="34" charset="0"/>
              </a:rPr>
              <a:t>прививки</a:t>
            </a:r>
          </a:p>
          <a:p>
            <a:endParaRPr lang="ru-RU" sz="900" dirty="0">
              <a:latin typeface="Century Gothic" pitchFamily="34" charset="0"/>
            </a:endParaRPr>
          </a:p>
          <a:p>
            <a:r>
              <a:rPr lang="ru-RU" sz="1400" b="1" u="sng" dirty="0" smtClean="0">
                <a:latin typeface="Century Gothic" pitchFamily="34" charset="0"/>
              </a:rPr>
              <a:t>Этот </a:t>
            </a:r>
            <a:r>
              <a:rPr lang="ru-RU" sz="1400" b="1" u="sng" dirty="0">
                <a:latin typeface="Century Gothic" pitchFamily="34" charset="0"/>
              </a:rPr>
              <a:t>пакет будет доступен всем гражданам Казахстана.</a:t>
            </a:r>
          </a:p>
        </p:txBody>
      </p:sp>
    </p:spTree>
    <p:extLst>
      <p:ext uri="{BB962C8B-B14F-4D97-AF65-F5344CB8AC3E}">
        <p14:creationId xmlns:p14="http://schemas.microsoft.com/office/powerpoint/2010/main" xmlns="" val="303814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0" y="0"/>
            <a:ext cx="458670" cy="822040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4091146" y="4054633"/>
            <a:ext cx="8640960" cy="458670"/>
          </a:xfrm>
          <a:noFill/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bg1"/>
                </a:solidFill>
                <a:latin typeface="Century Gothic" pitchFamily="34" charset="0"/>
              </a:rPr>
              <a:t>Обязательное социальное медицинское страхование</a:t>
            </a:r>
            <a:endParaRPr lang="tr-TR" sz="18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pic>
        <p:nvPicPr>
          <p:cNvPr id="1026" name="Picture 2" descr="http://total-rating.ru/k/rashod-zdraw.png.pagespeed.ce.tDmuO7cgX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-8320" y="8274573"/>
            <a:ext cx="528823" cy="906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186FF-7FF5-44EB-B25D-079C17B53075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14" name="Прямоугольник 13"/>
          <p:cNvSpPr/>
          <p:nvPr/>
        </p:nvSpPr>
        <p:spPr>
          <a:xfrm>
            <a:off x="548680" y="2489442"/>
            <a:ext cx="61657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10. </a:t>
            </a:r>
            <a:r>
              <a:rPr lang="ru-RU" sz="2000" b="1" dirty="0">
                <a:latin typeface="Century Gothic" pitchFamily="34" charset="0"/>
              </a:rPr>
              <a:t>За кого платит государство взносы в ФСМС? </a:t>
            </a:r>
            <a:endParaRPr lang="tr-TR" sz="2000" dirty="0">
              <a:latin typeface="Century Gothic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8680" y="3134321"/>
            <a:ext cx="6247219" cy="5770811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400" dirty="0">
                <a:latin typeface="Century Gothic" pitchFamily="34" charset="0"/>
              </a:rPr>
              <a:t>Согласно закону «Об ОСМС» освобождаются от уплаты взносов в </a:t>
            </a:r>
            <a:r>
              <a:rPr lang="ru-RU" sz="1400" dirty="0" smtClean="0">
                <a:latin typeface="Century Gothic" pitchFamily="34" charset="0"/>
              </a:rPr>
              <a:t>фонд: </a:t>
            </a:r>
            <a:endParaRPr lang="ru-RU" sz="1400" dirty="0">
              <a:latin typeface="Century Gothic" pitchFamily="34" charset="0"/>
            </a:endParaRPr>
          </a:p>
          <a:p>
            <a:pPr marL="342900" indent="-342900" algn="just">
              <a:buFont typeface="+mj-lt"/>
              <a:buAutoNum type="arabicParenR"/>
            </a:pPr>
            <a:r>
              <a:rPr lang="ru-RU" sz="1400" dirty="0">
                <a:latin typeface="Century Gothic" pitchFamily="34" charset="0"/>
              </a:rPr>
              <a:t>д</a:t>
            </a:r>
            <a:r>
              <a:rPr lang="ru-RU" sz="1400" dirty="0" smtClean="0">
                <a:latin typeface="Century Gothic" pitchFamily="34" charset="0"/>
              </a:rPr>
              <a:t>ети;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400" dirty="0" smtClean="0">
                <a:latin typeface="Century Gothic" pitchFamily="34" charset="0"/>
              </a:rPr>
              <a:t>многодетные </a:t>
            </a:r>
            <a:r>
              <a:rPr lang="ru-RU" sz="1400" dirty="0">
                <a:latin typeface="Century Gothic" pitchFamily="34" charset="0"/>
              </a:rPr>
              <a:t>матери;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400" dirty="0">
                <a:latin typeface="Century Gothic" pitchFamily="34" charset="0"/>
              </a:rPr>
              <a:t>участники и инвалиды ВОВ;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400" dirty="0">
                <a:latin typeface="Century Gothic" pitchFamily="34" charset="0"/>
              </a:rPr>
              <a:t>инвалиды;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400" dirty="0">
                <a:latin typeface="Century Gothic" pitchFamily="34" charset="0"/>
              </a:rPr>
              <a:t>лица, зарегистрированные в качестве безработных;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400" dirty="0">
                <a:latin typeface="Century Gothic" pitchFamily="34" charset="0"/>
              </a:rPr>
              <a:t>лица, обучающиеся и воспитывающиеся в </a:t>
            </a:r>
            <a:r>
              <a:rPr lang="ru-RU" sz="1400" dirty="0" err="1">
                <a:latin typeface="Century Gothic" pitchFamily="34" charset="0"/>
              </a:rPr>
              <a:t>интернатных</a:t>
            </a:r>
            <a:r>
              <a:rPr lang="ru-RU" sz="1400" dirty="0">
                <a:latin typeface="Century Gothic" pitchFamily="34" charset="0"/>
              </a:rPr>
              <a:t> организациях;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400" dirty="0">
                <a:latin typeface="Century Gothic" pitchFamily="34" charset="0"/>
              </a:rPr>
              <a:t>лица, обучающиеся по очной форме обучения;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400" dirty="0">
                <a:latin typeface="Century Gothic" pitchFamily="34" charset="0"/>
              </a:rPr>
              <a:t>лица, находящиеся в отпусках в связи с рождением, усыновлением (удочерением) ребенка;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400" dirty="0">
                <a:latin typeface="Century Gothic" pitchFamily="34" charset="0"/>
              </a:rPr>
              <a:t>неработающие беременные женщины, а также неработающие лица, фактически воспитывающие ребенка до достижения </a:t>
            </a:r>
            <a:r>
              <a:rPr lang="ru-RU" sz="1400" dirty="0" smtClean="0">
                <a:latin typeface="Century Gothic" pitchFamily="34" charset="0"/>
              </a:rPr>
              <a:t>их </a:t>
            </a:r>
            <a:r>
              <a:rPr lang="ru-RU" sz="1400" dirty="0">
                <a:latin typeface="Century Gothic" pitchFamily="34" charset="0"/>
              </a:rPr>
              <a:t>возраста трех лет;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400" dirty="0">
                <a:latin typeface="Century Gothic" pitchFamily="34" charset="0"/>
              </a:rPr>
              <a:t>пенсионеры;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400" dirty="0">
                <a:latin typeface="Century Gothic" pitchFamily="34" charset="0"/>
              </a:rPr>
              <a:t>военнослужащие;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400" dirty="0">
                <a:latin typeface="Century Gothic" pitchFamily="34" charset="0"/>
              </a:rPr>
              <a:t>сотрудники специальных государственных органов;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400" dirty="0">
                <a:latin typeface="Century Gothic" pitchFamily="34" charset="0"/>
              </a:rPr>
              <a:t>сотрудники правоохранительных органов;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400" dirty="0">
                <a:latin typeface="Century Gothic" pitchFamily="34" charset="0"/>
              </a:rPr>
              <a:t>лица, отбывающие наказание по приговору суда в учреждениях уголовно-исполнительной системы;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400" dirty="0">
                <a:latin typeface="Century Gothic" pitchFamily="34" charset="0"/>
              </a:rPr>
              <a:t>лица, содержащиеся в изоляторах временного содержания и следственных изоляторах</a:t>
            </a:r>
            <a:r>
              <a:rPr lang="ru-RU" sz="1400" dirty="0" smtClean="0">
                <a:latin typeface="Century Gothic" pitchFamily="34" charset="0"/>
              </a:rPr>
              <a:t>.</a:t>
            </a:r>
          </a:p>
          <a:p>
            <a:pPr algn="just"/>
            <a:r>
              <a:rPr lang="ru-RU" sz="1100" dirty="0" smtClean="0">
                <a:latin typeface="Century Gothic" panose="020B0502020202020204" pitchFamily="34" charset="0"/>
              </a:rPr>
              <a:t>     </a:t>
            </a:r>
          </a:p>
          <a:p>
            <a:pPr algn="just"/>
            <a:r>
              <a:rPr lang="ru-RU" sz="1100" dirty="0" smtClean="0">
                <a:latin typeface="Century Gothic" panose="020B0502020202020204" pitchFamily="34" charset="0"/>
              </a:rPr>
              <a:t> </a:t>
            </a:r>
            <a:r>
              <a:rPr lang="ru-RU" sz="1200" dirty="0" smtClean="0">
                <a:latin typeface="Century Gothic" panose="020B0502020202020204" pitchFamily="34" charset="0"/>
              </a:rPr>
              <a:t>Государство перечисляет взносы за 12 категорий, за исключением пунктов 11, 12, 13). Эти </a:t>
            </a:r>
            <a:r>
              <a:rPr lang="ru-RU" sz="1200" dirty="0">
                <a:latin typeface="Century Gothic" panose="020B0502020202020204" pitchFamily="34" charset="0"/>
              </a:rPr>
              <a:t>категории граждан будут продолжать получать обслуживание в учреждениях ведомственной сети</a:t>
            </a:r>
            <a:r>
              <a:rPr lang="ru-RU" sz="1200" dirty="0" smtClean="0">
                <a:latin typeface="Century Gothic" panose="020B0502020202020204" pitchFamily="34" charset="0"/>
              </a:rPr>
              <a:t>.</a:t>
            </a:r>
            <a:r>
              <a:rPr lang="ru-RU" sz="1100" dirty="0" smtClean="0">
                <a:latin typeface="Century Gothic" panose="020B0502020202020204" pitchFamily="34" charset="0"/>
              </a:rPr>
              <a:t>     </a:t>
            </a:r>
            <a:endParaRPr lang="ru-RU" sz="1100" dirty="0">
              <a:latin typeface="Century Gothic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42810" y="201866"/>
            <a:ext cx="61332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Century Gothic" pitchFamily="34" charset="0"/>
              </a:rPr>
              <a:t>9. </a:t>
            </a:r>
            <a:r>
              <a:rPr lang="ru-RU" sz="2000" b="1" dirty="0">
                <a:latin typeface="Century Gothic" pitchFamily="34" charset="0"/>
              </a:rPr>
              <a:t>Какие виды услуг может получить участник системы ОСМС? </a:t>
            </a:r>
            <a:endParaRPr lang="ru-RU" sz="2000" dirty="0">
              <a:latin typeface="Century Gothic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08494" y="837097"/>
            <a:ext cx="6167546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u-RU" sz="1400" dirty="0">
                <a:latin typeface="Century Gothic" pitchFamily="34" charset="0"/>
              </a:rPr>
              <a:t>амбулаторно-поликлиническая помощь;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Century Gothic" pitchFamily="34" charset="0"/>
              </a:rPr>
              <a:t>стационарная помощь;</a:t>
            </a:r>
          </a:p>
          <a:p>
            <a:pPr marL="285750" indent="-285750" algn="just">
              <a:buFontTx/>
              <a:buChar char="-"/>
            </a:pPr>
            <a:r>
              <a:rPr lang="ru-RU" sz="1400" dirty="0" err="1">
                <a:latin typeface="Century Gothic" pitchFamily="34" charset="0"/>
              </a:rPr>
              <a:t>стационарозамещающая</a:t>
            </a:r>
            <a:r>
              <a:rPr lang="ru-RU" sz="1400" dirty="0">
                <a:latin typeface="Century Gothic" pitchFamily="34" charset="0"/>
              </a:rPr>
              <a:t> помощь;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Century Gothic" pitchFamily="34" charset="0"/>
              </a:rPr>
              <a:t>высокотехнологичные </a:t>
            </a:r>
            <a:r>
              <a:rPr lang="ru-RU" sz="1400" dirty="0">
                <a:latin typeface="Century Gothic" pitchFamily="34" charset="0"/>
              </a:rPr>
              <a:t>медицинские услуги. </a:t>
            </a:r>
          </a:p>
          <a:p>
            <a:pPr algn="just"/>
            <a:r>
              <a:rPr lang="ru-RU" sz="1400" dirty="0" smtClean="0">
                <a:latin typeface="Century Gothic" pitchFamily="34" charset="0"/>
              </a:rPr>
              <a:t>Предполагается </a:t>
            </a:r>
            <a:r>
              <a:rPr lang="ru-RU" sz="1400" dirty="0">
                <a:latin typeface="Century Gothic" pitchFamily="34" charset="0"/>
              </a:rPr>
              <a:t>обеспечение </a:t>
            </a:r>
            <a:r>
              <a:rPr lang="ru-RU" sz="1400" dirty="0" smtClean="0">
                <a:latin typeface="Century Gothic" pitchFamily="34" charset="0"/>
              </a:rPr>
              <a:t>населения лекарственными </a:t>
            </a:r>
            <a:r>
              <a:rPr lang="ru-RU" sz="1400" dirty="0">
                <a:latin typeface="Century Gothic" pitchFamily="34" charset="0"/>
              </a:rPr>
              <a:t>средствами при оказании амбулаторно-поликлинической, стационарной и стационарозамещающей помощи. </a:t>
            </a:r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353264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4091146" y="4054633"/>
            <a:ext cx="8640960" cy="458670"/>
          </a:xfrm>
          <a:noFill/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bg1"/>
                </a:solidFill>
                <a:latin typeface="Century Gothic" pitchFamily="34" charset="0"/>
              </a:rPr>
              <a:t>Обязательное социальное медицинское страхование</a:t>
            </a:r>
            <a:endParaRPr lang="tr-TR" sz="18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pic>
        <p:nvPicPr>
          <p:cNvPr id="1026" name="Picture 2" descr="http://total-rating.ru/k/rashod-zdraw.png.pagespeed.ce.tDmuO7cgX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-8320" y="8274573"/>
            <a:ext cx="528823" cy="906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186FF-7FF5-44EB-B25D-079C17B53075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20" name="Прямоугольник 19"/>
          <p:cNvSpPr/>
          <p:nvPr/>
        </p:nvSpPr>
        <p:spPr>
          <a:xfrm>
            <a:off x="466987" y="36205"/>
            <a:ext cx="6188141" cy="83099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2800" b="1" dirty="0">
                <a:solidFill>
                  <a:schemeClr val="bg1">
                    <a:lumMod val="50000"/>
                  </a:schemeClr>
                </a:solidFill>
                <a:latin typeface="Century Gothic" pitchFamily="34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11. </a:t>
            </a:r>
            <a:r>
              <a:rPr lang="ru-RU" sz="2000" b="1" dirty="0" smtClean="0">
                <a:latin typeface="Century Gothic" pitchFamily="34" charset="0"/>
              </a:rPr>
              <a:t>Как осуществляется сбор отчислений и взносов в ФСМС?</a:t>
            </a:r>
            <a:endParaRPr lang="ru-RU" sz="2000" b="1" dirty="0">
              <a:latin typeface="Century Gothic" pitchFamily="34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908720" y="932223"/>
            <a:ext cx="5040560" cy="3567769"/>
            <a:chOff x="980728" y="1115616"/>
            <a:chExt cx="5112568" cy="4231846"/>
          </a:xfrm>
        </p:grpSpPr>
        <p:cxnSp>
          <p:nvCxnSpPr>
            <p:cNvPr id="13" name="Прямая со стрелкой 12"/>
            <p:cNvCxnSpPr>
              <a:stCxn id="24" idx="2"/>
            </p:cNvCxnSpPr>
            <p:nvPr/>
          </p:nvCxnSpPr>
          <p:spPr>
            <a:xfrm>
              <a:off x="3377711" y="4160523"/>
              <a:ext cx="0" cy="324215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Скругленный прямоугольник 13"/>
            <p:cNvSpPr/>
            <p:nvPr/>
          </p:nvSpPr>
          <p:spPr>
            <a:xfrm>
              <a:off x="4003093" y="1115616"/>
              <a:ext cx="2090203" cy="63355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76809" tIns="38405" rIns="76809" bIns="38405" rtlCol="0" anchor="ctr"/>
            <a:lstStyle/>
            <a:p>
              <a:pPr algn="ctr"/>
              <a:r>
                <a:rPr lang="ru-RU" sz="1200" b="1" dirty="0" smtClean="0">
                  <a:solidFill>
                    <a:schemeClr val="bg1"/>
                  </a:solidFill>
                  <a:latin typeface="Arial Narrow" panose="020B0606020202030204" pitchFamily="34" charset="0"/>
                </a:rPr>
                <a:t>Работники</a:t>
              </a:r>
            </a:p>
            <a:p>
              <a:pPr algn="ctr"/>
              <a:r>
                <a:rPr lang="ru-RU" sz="1200" b="1" dirty="0" smtClean="0">
                  <a:solidFill>
                    <a:schemeClr val="bg1"/>
                  </a:solidFill>
                  <a:latin typeface="Arial Narrow" panose="020B0606020202030204" pitchFamily="34" charset="0"/>
                </a:rPr>
                <a:t>Работодатели</a:t>
              </a:r>
            </a:p>
            <a:p>
              <a:pPr algn="ctr"/>
              <a:r>
                <a:rPr lang="ru-RU" sz="1200" b="1" dirty="0" smtClean="0">
                  <a:solidFill>
                    <a:schemeClr val="bg1"/>
                  </a:solidFill>
                  <a:latin typeface="Arial Narrow" panose="020B0606020202030204" pitchFamily="34" charset="0"/>
                </a:rPr>
                <a:t>Самозанятые </a:t>
              </a:r>
              <a:endParaRPr lang="ru-RU" sz="1200" b="1" dirty="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980729" y="1121971"/>
              <a:ext cx="2174712" cy="62720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76809" tIns="38405" rIns="76809" bIns="38405" rtlCol="0" anchor="ctr"/>
            <a:lstStyle/>
            <a:p>
              <a:pPr algn="ctr"/>
              <a:r>
                <a:rPr lang="ru-RU" sz="1200" b="1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Государство</a:t>
              </a: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4003093" y="2088460"/>
              <a:ext cx="2090202" cy="639269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76809" tIns="38405" rIns="76809" bIns="38405" rtlCol="0" anchor="ctr"/>
            <a:lstStyle/>
            <a:p>
              <a:pPr algn="ctr"/>
              <a:r>
                <a:rPr lang="ru-RU" sz="1200" b="1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Банк второго уровня</a:t>
              </a: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980728" y="2088460"/>
              <a:ext cx="2174712" cy="639269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76809" tIns="38405" rIns="76809" bIns="38405" rtlCol="0" anchor="ctr"/>
            <a:lstStyle/>
            <a:p>
              <a:pPr algn="ctr"/>
              <a:r>
                <a:rPr lang="ru-RU" sz="1200" b="1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Казначейство</a:t>
              </a:r>
            </a:p>
            <a:p>
              <a:pPr algn="ctr"/>
              <a:r>
                <a:rPr lang="ru-RU" sz="1200" b="1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 МФ РК</a:t>
              </a:r>
            </a:p>
          </p:txBody>
        </p:sp>
        <p:sp>
          <p:nvSpPr>
            <p:cNvPr id="24" name="Скругленный прямоугольник 23"/>
            <p:cNvSpPr/>
            <p:nvPr/>
          </p:nvSpPr>
          <p:spPr>
            <a:xfrm>
              <a:off x="2390328" y="3239159"/>
              <a:ext cx="1974767" cy="921364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76809" tIns="38405" rIns="76809" bIns="38405" rtlCol="0" anchor="ctr"/>
            <a:lstStyle/>
            <a:p>
              <a:pPr algn="ctr"/>
              <a:r>
                <a:rPr lang="ru-RU" sz="1200" b="1" dirty="0">
                  <a:solidFill>
                    <a:prstClr val="black"/>
                  </a:solidFill>
                  <a:latin typeface="Arial Narrow" panose="020B0606020202030204" pitchFamily="34" charset="0"/>
                </a:rPr>
                <a:t>Терминал Госкорпорации (ГЦВП)</a:t>
              </a:r>
              <a:endParaRPr lang="ru-RU" sz="1000" b="1" dirty="0">
                <a:solidFill>
                  <a:prstClr val="black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25" name="Скругленный прямоугольник 24"/>
            <p:cNvSpPr/>
            <p:nvPr/>
          </p:nvSpPr>
          <p:spPr>
            <a:xfrm>
              <a:off x="2391156" y="4484738"/>
              <a:ext cx="1974767" cy="862724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76809" tIns="38405" rIns="76809" bIns="38405" rtlCol="0" anchor="ctr"/>
            <a:lstStyle/>
            <a:p>
              <a:pPr algn="ctr"/>
              <a:r>
                <a:rPr lang="ru-RU" sz="1200" b="1" dirty="0">
                  <a:solidFill>
                    <a:schemeClr val="tx1"/>
                  </a:solidFill>
                  <a:latin typeface="Arial Narrow" panose="020B0606020202030204" pitchFamily="34" charset="0"/>
                </a:rPr>
                <a:t>ИС ФСМС</a:t>
              </a:r>
            </a:p>
          </p:txBody>
        </p:sp>
        <p:cxnSp>
          <p:nvCxnSpPr>
            <p:cNvPr id="26" name="Прямая со стрелкой 25"/>
            <p:cNvCxnSpPr/>
            <p:nvPr/>
          </p:nvCxnSpPr>
          <p:spPr>
            <a:xfrm flipH="1">
              <a:off x="5048193" y="1749171"/>
              <a:ext cx="1" cy="339290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 стрелкой 26"/>
            <p:cNvCxnSpPr>
              <a:stCxn id="17" idx="2"/>
            </p:cNvCxnSpPr>
            <p:nvPr/>
          </p:nvCxnSpPr>
          <p:spPr>
            <a:xfrm>
              <a:off x="2068084" y="2727729"/>
              <a:ext cx="901706" cy="471782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/>
            <p:cNvCxnSpPr/>
            <p:nvPr/>
          </p:nvCxnSpPr>
          <p:spPr>
            <a:xfrm flipH="1">
              <a:off x="3786865" y="2741434"/>
              <a:ext cx="1022142" cy="474618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/>
            <p:cNvCxnSpPr/>
            <p:nvPr/>
          </p:nvCxnSpPr>
          <p:spPr>
            <a:xfrm flipH="1">
              <a:off x="1988840" y="1748526"/>
              <a:ext cx="1" cy="339290"/>
            </a:xfrm>
            <a:prstGeom prst="straightConnector1">
              <a:avLst/>
            </a:prstGeom>
            <a:ln>
              <a:solidFill>
                <a:srgbClr val="00206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Объект 2"/>
          <p:cNvSpPr txBox="1">
            <a:spLocks/>
          </p:cNvSpPr>
          <p:nvPr/>
        </p:nvSpPr>
        <p:spPr bwMode="auto">
          <a:xfrm>
            <a:off x="466987" y="4617121"/>
            <a:ext cx="6186877" cy="4131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1778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178262" indent="-165529" algn="just" eaLnBrk="1" hangingPunct="1">
              <a:lnSpc>
                <a:spcPts val="168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229194" algn="l"/>
              </a:tabLst>
            </a:pPr>
            <a:r>
              <a:rPr lang="ru-RU" altLang="zh-CN" sz="1400" dirty="0" smtClean="0">
                <a:solidFill>
                  <a:srgbClr val="000000"/>
                </a:solidFill>
                <a:latin typeface="Century Gothic" panose="020B0502020202020204" pitchFamily="34" charset="0"/>
                <a:cs typeface="Arial Narrow" pitchFamily="18" charset="0"/>
              </a:rPr>
              <a:t>ФСМС </a:t>
            </a:r>
            <a:r>
              <a:rPr lang="ru-RU" altLang="zh-CN" sz="1400" dirty="0">
                <a:solidFill>
                  <a:srgbClr val="000000"/>
                </a:solidFill>
                <a:latin typeface="Century Gothic" panose="020B0502020202020204" pitchFamily="34" charset="0"/>
                <a:cs typeface="Arial Narrow" pitchFamily="18" charset="0"/>
              </a:rPr>
              <a:t>будет аккумулировать взносы и отчисления со стороны работников и работодателей, а также целевые трансферты для </a:t>
            </a:r>
            <a:r>
              <a:rPr lang="ru-RU" altLang="zh-CN" sz="1400" dirty="0" smtClean="0">
                <a:solidFill>
                  <a:srgbClr val="000000"/>
                </a:solidFill>
                <a:latin typeface="Century Gothic" panose="020B0502020202020204" pitchFamily="34" charset="0"/>
                <a:cs typeface="Arial Narrow" pitchFamily="18" charset="0"/>
              </a:rPr>
              <a:t>ГОБМП.</a:t>
            </a:r>
            <a:endParaRPr lang="ru-RU" altLang="zh-CN" sz="1400" dirty="0">
              <a:solidFill>
                <a:srgbClr val="000000"/>
              </a:solidFill>
              <a:latin typeface="Century Gothic" panose="020B0502020202020204" pitchFamily="34" charset="0"/>
              <a:cs typeface="Arial Narrow" pitchFamily="18" charset="0"/>
            </a:endParaRPr>
          </a:p>
          <a:p>
            <a:pPr marL="178262" indent="-165529" algn="just" eaLnBrk="1" hangingPunct="1">
              <a:lnSpc>
                <a:spcPts val="168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229194" algn="l"/>
              </a:tabLst>
            </a:pPr>
            <a:r>
              <a:rPr lang="ru-RU" altLang="zh-CN" sz="1400" dirty="0" smtClean="0">
                <a:solidFill>
                  <a:srgbClr val="000000"/>
                </a:solidFill>
                <a:latin typeface="Century Gothic" panose="020B0502020202020204" pitchFamily="34" charset="0"/>
                <a:cs typeface="Arial Narrow" pitchFamily="18" charset="0"/>
              </a:rPr>
              <a:t>В </a:t>
            </a:r>
            <a:r>
              <a:rPr lang="ru-RU" altLang="zh-CN" sz="1400" dirty="0">
                <a:solidFill>
                  <a:srgbClr val="000000"/>
                </a:solidFill>
                <a:latin typeface="Century Gothic" panose="020B0502020202020204" pitchFamily="34" charset="0"/>
                <a:cs typeface="Arial Narrow" pitchFamily="18" charset="0"/>
              </a:rPr>
              <a:t>соответствии с уже действующей в Казахстане практикой предлагается контроль за поступлениями в ФСМС закрепить за Комитетом государственных доходов – такой подход применяется во многих странах  с обязательной системой общественного </a:t>
            </a:r>
            <a:r>
              <a:rPr lang="ru-RU" altLang="zh-CN" sz="1400" dirty="0" smtClean="0">
                <a:solidFill>
                  <a:srgbClr val="000000"/>
                </a:solidFill>
                <a:latin typeface="Century Gothic" panose="020B0502020202020204" pitchFamily="34" charset="0"/>
                <a:cs typeface="Arial Narrow" pitchFamily="18" charset="0"/>
              </a:rPr>
              <a:t>страхования.</a:t>
            </a:r>
            <a:endParaRPr lang="ru-RU" altLang="zh-CN" sz="1400" dirty="0">
              <a:solidFill>
                <a:srgbClr val="000000"/>
              </a:solidFill>
              <a:latin typeface="Century Gothic" panose="020B0502020202020204" pitchFamily="34" charset="0"/>
              <a:cs typeface="Arial Narrow" pitchFamily="18" charset="0"/>
            </a:endParaRPr>
          </a:p>
          <a:p>
            <a:pPr marL="178262" indent="-165529" algn="just" eaLnBrk="1" hangingPunct="1">
              <a:lnSpc>
                <a:spcPts val="168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229194" algn="l"/>
              </a:tabLst>
            </a:pPr>
            <a:r>
              <a:rPr lang="ru-RU" altLang="zh-CN" sz="1400" dirty="0" smtClean="0">
                <a:solidFill>
                  <a:srgbClr val="000000"/>
                </a:solidFill>
                <a:latin typeface="Century Gothic" panose="020B0502020202020204" pitchFamily="34" charset="0"/>
                <a:cs typeface="Arial Narrow" pitchFamily="18" charset="0"/>
              </a:rPr>
              <a:t>Это </a:t>
            </a:r>
            <a:r>
              <a:rPr lang="ru-RU" altLang="zh-CN" sz="1400" dirty="0">
                <a:solidFill>
                  <a:srgbClr val="000000"/>
                </a:solidFill>
                <a:latin typeface="Century Gothic" panose="020B0502020202020204" pitchFamily="34" charset="0"/>
                <a:cs typeface="Arial Narrow" pitchFamily="18" charset="0"/>
              </a:rPr>
              <a:t>также позволит сохранить уже выстроенную и работающую систему без создания дублирующей сети сбора взносов – меньшие административные расходы и большая </a:t>
            </a:r>
            <a:r>
              <a:rPr lang="ru-RU" altLang="zh-CN" sz="1400" dirty="0" smtClean="0">
                <a:solidFill>
                  <a:srgbClr val="000000"/>
                </a:solidFill>
                <a:latin typeface="Century Gothic" panose="020B0502020202020204" pitchFamily="34" charset="0"/>
                <a:cs typeface="Arial Narrow" pitchFamily="18" charset="0"/>
              </a:rPr>
              <a:t>эффективность.</a:t>
            </a:r>
            <a:endParaRPr lang="ru-RU" altLang="zh-CN" sz="1400" dirty="0">
              <a:solidFill>
                <a:srgbClr val="000000"/>
              </a:solidFill>
              <a:latin typeface="Century Gothic" panose="020B0502020202020204" pitchFamily="34" charset="0"/>
              <a:cs typeface="Arial Narrow" pitchFamily="18" charset="0"/>
            </a:endParaRPr>
          </a:p>
          <a:p>
            <a:pPr marL="178262" indent="-165529" algn="just" eaLnBrk="1" hangingPunct="1">
              <a:lnSpc>
                <a:spcPts val="168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229194" algn="l"/>
              </a:tabLst>
            </a:pPr>
            <a:r>
              <a:rPr lang="ru-RU" altLang="zh-CN" sz="1400" dirty="0">
                <a:solidFill>
                  <a:srgbClr val="000000"/>
                </a:solidFill>
                <a:latin typeface="Century Gothic" panose="020B0502020202020204" pitchFamily="34" charset="0"/>
                <a:cs typeface="Arial Narrow" pitchFamily="18" charset="0"/>
              </a:rPr>
              <a:t>Госкорпорация как автономная организация будет вести персонифицированный учет всех </a:t>
            </a:r>
            <a:r>
              <a:rPr lang="ru-RU" altLang="zh-CN" sz="1400" dirty="0" smtClean="0">
                <a:solidFill>
                  <a:srgbClr val="000000"/>
                </a:solidFill>
                <a:latin typeface="Century Gothic" panose="020B0502020202020204" pitchFamily="34" charset="0"/>
                <a:cs typeface="Arial Narrow" pitchFamily="18" charset="0"/>
              </a:rPr>
              <a:t>поступлений.</a:t>
            </a:r>
            <a:endParaRPr lang="ru-RU" altLang="zh-CN" sz="1400" dirty="0">
              <a:solidFill>
                <a:srgbClr val="000000"/>
              </a:solidFill>
              <a:latin typeface="Century Gothic" panose="020B0502020202020204" pitchFamily="34" charset="0"/>
              <a:cs typeface="Arial Narrow" pitchFamily="18" charset="0"/>
            </a:endParaRPr>
          </a:p>
          <a:p>
            <a:pPr marL="178262" indent="-165529" algn="just" eaLnBrk="1" hangingPunct="1">
              <a:lnSpc>
                <a:spcPts val="168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229194" algn="l"/>
              </a:tabLst>
            </a:pPr>
            <a:r>
              <a:rPr lang="ru-RU" altLang="zh-CN" sz="1400" dirty="0" smtClean="0">
                <a:solidFill>
                  <a:srgbClr val="000000"/>
                </a:solidFill>
                <a:latin typeface="Century Gothic" panose="020B0502020202020204" pitchFamily="34" charset="0"/>
                <a:cs typeface="Arial Narrow" pitchFamily="18" charset="0"/>
              </a:rPr>
              <a:t>Обмен </a:t>
            </a:r>
            <a:r>
              <a:rPr lang="ru-RU" altLang="zh-CN" sz="1400" dirty="0">
                <a:solidFill>
                  <a:srgbClr val="000000"/>
                </a:solidFill>
                <a:latin typeface="Century Gothic" panose="020B0502020202020204" pitchFamily="34" charset="0"/>
                <a:cs typeface="Arial Narrow" pitchFamily="18" charset="0"/>
              </a:rPr>
              <a:t>информацией между системами Комитета </a:t>
            </a:r>
            <a:r>
              <a:rPr lang="ru-RU" altLang="zh-CN" sz="1400" dirty="0" err="1">
                <a:solidFill>
                  <a:srgbClr val="000000"/>
                </a:solidFill>
                <a:latin typeface="Century Gothic" panose="020B0502020202020204" pitchFamily="34" charset="0"/>
                <a:cs typeface="Arial Narrow" pitchFamily="18" charset="0"/>
              </a:rPr>
              <a:t>госдоходов</a:t>
            </a:r>
            <a:r>
              <a:rPr lang="ru-RU" altLang="zh-CN" sz="1400" dirty="0">
                <a:solidFill>
                  <a:srgbClr val="000000"/>
                </a:solidFill>
                <a:latin typeface="Century Gothic" panose="020B0502020202020204" pitchFamily="34" charset="0"/>
                <a:cs typeface="Arial Narrow" pitchFamily="18" charset="0"/>
              </a:rPr>
              <a:t> и </a:t>
            </a:r>
            <a:r>
              <a:rPr lang="ru-RU" altLang="zh-CN" sz="1400" dirty="0" err="1">
                <a:solidFill>
                  <a:srgbClr val="000000"/>
                </a:solidFill>
                <a:latin typeface="Century Gothic" panose="020B0502020202020204" pitchFamily="34" charset="0"/>
                <a:cs typeface="Arial Narrow" pitchFamily="18" charset="0"/>
              </a:rPr>
              <a:t>Госкорпорацией</a:t>
            </a:r>
            <a:r>
              <a:rPr lang="ru-RU" altLang="zh-CN" sz="1400" dirty="0">
                <a:solidFill>
                  <a:srgbClr val="000000"/>
                </a:solidFill>
                <a:latin typeface="Century Gothic" panose="020B0502020202020204" pitchFamily="34" charset="0"/>
                <a:cs typeface="Arial Narrow" pitchFamily="18" charset="0"/>
              </a:rPr>
              <a:t> с предоставлением </a:t>
            </a:r>
            <a:r>
              <a:rPr lang="ru-RU" altLang="zh-CN" sz="1400" dirty="0" smtClean="0">
                <a:solidFill>
                  <a:srgbClr val="000000"/>
                </a:solidFill>
                <a:latin typeface="Century Gothic" panose="020B0502020202020204" pitchFamily="34" charset="0"/>
                <a:cs typeface="Arial Narrow" pitchFamily="18" charset="0"/>
              </a:rPr>
              <a:t>необходимых </a:t>
            </a:r>
            <a:r>
              <a:rPr lang="ru-RU" altLang="zh-CN" sz="1400" dirty="0">
                <a:solidFill>
                  <a:srgbClr val="000000"/>
                </a:solidFill>
                <a:latin typeface="Century Gothic" panose="020B0502020202020204" pitchFamily="34" charset="0"/>
                <a:cs typeface="Arial Narrow" pitchFamily="18" charset="0"/>
              </a:rPr>
              <a:t>сведений будет осуществляться на ежедневной </a:t>
            </a:r>
            <a:r>
              <a:rPr lang="ru-RU" altLang="zh-CN" sz="1400" dirty="0" smtClean="0">
                <a:solidFill>
                  <a:srgbClr val="000000"/>
                </a:solidFill>
                <a:latin typeface="Century Gothic" panose="020B0502020202020204" pitchFamily="34" charset="0"/>
                <a:cs typeface="Arial Narrow" pitchFamily="18" charset="0"/>
              </a:rPr>
              <a:t>основе.</a:t>
            </a:r>
            <a:endParaRPr lang="ru-RU" altLang="zh-CN" sz="1400" dirty="0">
              <a:solidFill>
                <a:srgbClr val="000000"/>
              </a:solidFill>
              <a:latin typeface="Century Gothic" panose="020B0502020202020204" pitchFamily="34" charset="0"/>
              <a:cs typeface="Arial Narrow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0" y="0"/>
            <a:ext cx="458670" cy="822040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  <a:latin typeface="Century Gothic" pitchFamily="34" charset="0"/>
              </a:rPr>
              <a:t>Обязательное социальное медицинское страхование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16549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0" y="0"/>
            <a:ext cx="458670" cy="822040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4091146" y="4054633"/>
            <a:ext cx="8640960" cy="458670"/>
          </a:xfrm>
          <a:noFill/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bg1"/>
                </a:solidFill>
                <a:latin typeface="Century Gothic" pitchFamily="34" charset="0"/>
              </a:rPr>
              <a:t>Обязательное социальное медицинское страхование</a:t>
            </a:r>
            <a:endParaRPr lang="tr-TR" sz="18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pic>
        <p:nvPicPr>
          <p:cNvPr id="1026" name="Picture 2" descr="http://total-rating.ru/k/rashod-zdraw.png.pagespeed.ce.tDmuO7cgX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-8320" y="8274573"/>
            <a:ext cx="528823" cy="906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186FF-7FF5-44EB-B25D-079C17B53075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12" name="Прямоугольник 11"/>
          <p:cNvSpPr/>
          <p:nvPr/>
        </p:nvSpPr>
        <p:spPr>
          <a:xfrm>
            <a:off x="620688" y="302417"/>
            <a:ext cx="61206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12. </a:t>
            </a:r>
            <a:r>
              <a:rPr lang="ru-RU" sz="2000" b="1" dirty="0">
                <a:latin typeface="Century Gothic" pitchFamily="34" charset="0"/>
              </a:rPr>
              <a:t>Как будет осуществляться оценка качества медицинских услуг в условиях ОСМС?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44951" y="1371183"/>
            <a:ext cx="5616624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Century Gothic" pitchFamily="34" charset="0"/>
              </a:rPr>
              <a:t>Система обеспечения качества медицинских услуг  в рамках ОСМС будет направлена на: 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Century Gothic" pitchFamily="34" charset="0"/>
              </a:rPr>
              <a:t>обеспечение безопасности пациентов; 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Century Gothic" pitchFamily="34" charset="0"/>
              </a:rPr>
              <a:t>обеспечение клинической и экономической эффективности; 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Century Gothic" pitchFamily="34" charset="0"/>
              </a:rPr>
              <a:t>достижение целевых показателей и индикаторов поставщиками медицинских услуг. </a:t>
            </a:r>
          </a:p>
          <a:p>
            <a:pPr algn="just"/>
            <a:endParaRPr lang="ru-RU" sz="1400" dirty="0">
              <a:latin typeface="Century Gothic" pitchFamily="34" charset="0"/>
            </a:endParaRPr>
          </a:p>
          <a:p>
            <a:pPr algn="just"/>
            <a:r>
              <a:rPr lang="ru-RU" sz="1400" dirty="0">
                <a:latin typeface="Century Gothic" pitchFamily="34" charset="0"/>
              </a:rPr>
              <a:t>Комитет контроля за медицинской и фармацевтической деятельностью (ККМФД) Министерства будет осуществлять государственный контроль, в том числе: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Century Gothic" pitchFamily="34" charset="0"/>
              </a:rPr>
              <a:t>контроль за  соблюдением стандартов в области здравоохранения; 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Century Gothic" pitchFamily="34" charset="0"/>
              </a:rPr>
              <a:t>проверку летальных случаев, в т.ч. по запросу ФСМС;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Century Gothic" pitchFamily="34" charset="0"/>
              </a:rPr>
              <a:t>проверку жалоб пациентов.</a:t>
            </a:r>
          </a:p>
          <a:p>
            <a:pPr algn="just"/>
            <a:endParaRPr lang="ru-RU" sz="1400" dirty="0">
              <a:latin typeface="Century Gothic" pitchFamily="34" charset="0"/>
            </a:endParaRPr>
          </a:p>
          <a:p>
            <a:pPr algn="just"/>
            <a:r>
              <a:rPr lang="ru-RU" sz="1400" dirty="0">
                <a:latin typeface="Century Gothic" pitchFamily="34" charset="0"/>
              </a:rPr>
              <a:t>Фонд СМС будет осуществлять проверку на основании заключенного договора с медицинской организацией, включая: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Century Gothic" pitchFamily="34" charset="0"/>
              </a:rPr>
              <a:t>экспертизу объемов и качества пролеченных случаев;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Century Gothic" pitchFamily="34" charset="0"/>
              </a:rPr>
              <a:t>экспертизу обоснованности назначения ЛС и ИМН; </a:t>
            </a:r>
          </a:p>
          <a:p>
            <a:pPr marL="285750" indent="-285750" algn="just">
              <a:buFontTx/>
              <a:buChar char="-"/>
            </a:pPr>
            <a:r>
              <a:rPr lang="ru-RU" sz="1400" dirty="0">
                <a:latin typeface="Century Gothic" pitchFamily="34" charset="0"/>
              </a:rPr>
              <a:t>мониторинг индикаторов конечного результата деятельности поставщиков. </a:t>
            </a:r>
          </a:p>
          <a:p>
            <a:pPr algn="just"/>
            <a:endParaRPr lang="ru-RU" sz="1400" dirty="0">
              <a:latin typeface="Century Gothic" pitchFamily="34" charset="0"/>
            </a:endParaRPr>
          </a:p>
          <a:p>
            <a:pPr algn="just"/>
            <a:r>
              <a:rPr lang="ru-RU" sz="1400" dirty="0">
                <a:latin typeface="Century Gothic" pitchFamily="34" charset="0"/>
              </a:rPr>
              <a:t>Объединенная комиссия по качеству медицинских услуг будет обеспечивать совершенствование клинических протоколов диагностики и лечения, стандартов организации медицинской помощи, медицинского и фармацевтического образования, лекарственного обеспечения, системы контроля качества и доступности услуг в области здравоохранения.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2285433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0" y="0"/>
            <a:ext cx="458670" cy="822040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4091146" y="4054633"/>
            <a:ext cx="8640960" cy="458670"/>
          </a:xfrm>
          <a:noFill/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bg1"/>
                </a:solidFill>
                <a:latin typeface="Century Gothic" pitchFamily="34" charset="0"/>
              </a:rPr>
              <a:t>Обязательное социальное медицинское страхование</a:t>
            </a:r>
            <a:endParaRPr lang="tr-TR" sz="18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pic>
        <p:nvPicPr>
          <p:cNvPr id="1026" name="Picture 2" descr="http://total-rating.ru/k/rashod-zdraw.png.pagespeed.ce.tDmuO7cgX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-8320" y="8274573"/>
            <a:ext cx="528823" cy="906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186FF-7FF5-44EB-B25D-079C17B53075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12" name="Прямоугольник 11"/>
          <p:cNvSpPr/>
          <p:nvPr/>
        </p:nvSpPr>
        <p:spPr>
          <a:xfrm>
            <a:off x="704791" y="140765"/>
            <a:ext cx="581030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13. </a:t>
            </a:r>
            <a:r>
              <a:rPr lang="ru-RU" sz="2000" b="1" dirty="0">
                <a:latin typeface="Century Gothic" pitchFamily="34" charset="0"/>
              </a:rPr>
              <a:t>Как будет осуществляться выбор поставщика медицинских услуг в условиях ОСМС? </a:t>
            </a:r>
            <a:r>
              <a:rPr lang="ru-RU" dirty="0"/>
              <a:t> 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704791" y="1240894"/>
            <a:ext cx="5716810" cy="7363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300"/>
              </a:spcAft>
              <a:tabLst>
                <a:tab pos="229194" algn="l"/>
              </a:tabLst>
            </a:pPr>
            <a:r>
              <a:rPr lang="ru-RU" altLang="zh-CN" sz="1400" dirty="0">
                <a:latin typeface="Century Gothic" pitchFamily="34" charset="0"/>
              </a:rPr>
              <a:t>Выбор поставщиков и закуп медицинских услуг будет осуществляться по двух-этапной модели согласно Единых правил контрактирования, утверждаемых Министерством здравоохранения и социального развития РК.</a:t>
            </a:r>
          </a:p>
          <a:p>
            <a:pPr algn="just">
              <a:spcBef>
                <a:spcPts val="600"/>
              </a:spcBef>
              <a:spcAft>
                <a:spcPts val="300"/>
              </a:spcAft>
              <a:tabLst>
                <a:tab pos="229194" algn="l"/>
              </a:tabLst>
            </a:pPr>
            <a:r>
              <a:rPr lang="ru-RU" altLang="zh-CN" sz="1400" dirty="0">
                <a:latin typeface="Century Gothic" pitchFamily="34" charset="0"/>
              </a:rPr>
              <a:t>ФСМС выступает в роли </a:t>
            </a:r>
            <a:r>
              <a:rPr lang="ru-RU" altLang="zh-CN" sz="1400" b="1" dirty="0">
                <a:latin typeface="Century Gothic" pitchFamily="34" charset="0"/>
              </a:rPr>
              <a:t>Стратегического закупщика услуг </a:t>
            </a:r>
            <a:r>
              <a:rPr lang="ru-RU" altLang="zh-CN" sz="1400" dirty="0">
                <a:latin typeface="Century Gothic" pitchFamily="34" charset="0"/>
              </a:rPr>
              <a:t>как в рамках ОСМС, так и по ГОБМП.</a:t>
            </a:r>
          </a:p>
          <a:p>
            <a:pPr algn="just">
              <a:spcBef>
                <a:spcPts val="600"/>
              </a:spcBef>
              <a:spcAft>
                <a:spcPts val="300"/>
              </a:spcAft>
              <a:tabLst>
                <a:tab pos="229194" algn="l"/>
              </a:tabLst>
            </a:pPr>
            <a:r>
              <a:rPr lang="ru-RU" altLang="zh-CN" sz="1400" dirty="0">
                <a:latin typeface="Century Gothic" pitchFamily="34" charset="0"/>
              </a:rPr>
              <a:t>На первом этапе все медицинские организации будут занесены в Единый регистр поставщиков медицинских услуг. При соответствии к установленным минимальным требованиям поставщики переходят на второй этап.</a:t>
            </a:r>
          </a:p>
          <a:p>
            <a:pPr algn="just">
              <a:spcBef>
                <a:spcPts val="600"/>
              </a:spcBef>
              <a:spcAft>
                <a:spcPts val="300"/>
              </a:spcAft>
              <a:tabLst>
                <a:tab pos="229194" algn="l"/>
              </a:tabLst>
            </a:pPr>
            <a:r>
              <a:rPr lang="ru-RU" altLang="zh-CN" sz="1400" dirty="0">
                <a:latin typeface="Century Gothic" pitchFamily="34" charset="0"/>
              </a:rPr>
              <a:t>Второй этап состоит из переговорного процесса между поставщиком и ФСМС (территориальным филиалом), где определяются согласованные объемы </a:t>
            </a:r>
            <a:r>
              <a:rPr lang="ru-RU" altLang="zh-CN" sz="1400" dirty="0" smtClean="0">
                <a:latin typeface="Century Gothic" pitchFamily="34" charset="0"/>
              </a:rPr>
              <a:t>услуг, </a:t>
            </a:r>
            <a:r>
              <a:rPr lang="ru-RU" altLang="zh-CN" sz="1400" dirty="0">
                <a:latin typeface="Century Gothic" pitchFamily="34" charset="0"/>
              </a:rPr>
              <a:t>размер </a:t>
            </a:r>
            <a:r>
              <a:rPr lang="ru-RU" altLang="zh-CN" sz="1400" dirty="0" smtClean="0">
                <a:latin typeface="Century Gothic" pitchFamily="34" charset="0"/>
              </a:rPr>
              <a:t>оплаты и индикаторы результата.</a:t>
            </a:r>
            <a:endParaRPr lang="ru-RU" altLang="zh-CN" sz="1400" dirty="0">
              <a:latin typeface="Century Gothic" pitchFamily="34" charset="0"/>
            </a:endParaRPr>
          </a:p>
          <a:p>
            <a:pPr algn="just">
              <a:spcBef>
                <a:spcPts val="600"/>
              </a:spcBef>
              <a:spcAft>
                <a:spcPts val="300"/>
              </a:spcAft>
              <a:tabLst>
                <a:tab pos="229194" algn="l"/>
              </a:tabLst>
            </a:pPr>
            <a:r>
              <a:rPr lang="ru-RU" altLang="zh-CN" sz="1400" dirty="0">
                <a:latin typeface="Century Gothic" pitchFamily="34" charset="0"/>
              </a:rPr>
              <a:t>Итогом процедуры является подписание договора на оказание медицинских услуг. </a:t>
            </a:r>
          </a:p>
          <a:p>
            <a:pPr algn="just">
              <a:spcBef>
                <a:spcPts val="600"/>
              </a:spcBef>
              <a:spcAft>
                <a:spcPts val="300"/>
              </a:spcAft>
              <a:tabLst>
                <a:tab pos="229194" algn="l"/>
              </a:tabLst>
            </a:pPr>
            <a:r>
              <a:rPr lang="ru-RU" altLang="zh-CN" sz="1400" dirty="0">
                <a:latin typeface="Century Gothic" pitchFamily="34" charset="0"/>
              </a:rPr>
              <a:t>Медорганизации, не имеющие своих информационных систем и возможности их создания, получат ключи доступа в систему электронного здравоохранения для работы в ней через личный кабинет, тем самым, весь процесс, за исключением переговорной части, будет автоматизирован.</a:t>
            </a:r>
          </a:p>
          <a:p>
            <a:pPr algn="just">
              <a:spcBef>
                <a:spcPts val="600"/>
              </a:spcBef>
              <a:spcAft>
                <a:spcPts val="300"/>
              </a:spcAft>
              <a:tabLst>
                <a:tab pos="229194" algn="l"/>
              </a:tabLst>
            </a:pPr>
            <a:r>
              <a:rPr lang="ru-RU" altLang="zh-CN" sz="1400" dirty="0">
                <a:latin typeface="Century Gothic" pitchFamily="34" charset="0"/>
              </a:rPr>
              <a:t>Сведения в едином регистре поставщиков также будут автоматически актуализироваться, в том числе при обновлении базы данных по положительным и отрицательным рейтингам поставщиков – такие рейтинги будут формироваться ФСМС по результатам оценки качества оказанных услуг.</a:t>
            </a:r>
          </a:p>
          <a:p>
            <a:pPr algn="just">
              <a:spcBef>
                <a:spcPts val="600"/>
              </a:spcBef>
              <a:spcAft>
                <a:spcPts val="300"/>
              </a:spcAft>
              <a:tabLst>
                <a:tab pos="229194" algn="l"/>
              </a:tabLst>
            </a:pPr>
            <a:r>
              <a:rPr lang="ru-RU" altLang="zh-CN" sz="1400" dirty="0">
                <a:latin typeface="Century Gothic" pitchFamily="34" charset="0"/>
              </a:rPr>
              <a:t>Поставщики уникальных медицинских услуг  (высокоспециализированные, высокотехнологичные) могут привлекаться вне схемы </a:t>
            </a:r>
            <a:r>
              <a:rPr lang="ru-RU" altLang="zh-CN" sz="1400" dirty="0" smtClean="0">
                <a:latin typeface="Century Gothic" pitchFamily="34" charset="0"/>
              </a:rPr>
              <a:t>- способом </a:t>
            </a:r>
            <a:r>
              <a:rPr lang="ru-RU" altLang="zh-CN" sz="1400" dirty="0">
                <a:latin typeface="Century Gothic" pitchFamily="34" charset="0"/>
              </a:rPr>
              <a:t>из одного источника.</a:t>
            </a:r>
          </a:p>
        </p:txBody>
      </p:sp>
    </p:spTree>
    <p:extLst>
      <p:ext uri="{BB962C8B-B14F-4D97-AF65-F5344CB8AC3E}">
        <p14:creationId xmlns:p14="http://schemas.microsoft.com/office/powerpoint/2010/main" xmlns="" val="1442183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0" y="0"/>
            <a:ext cx="458670" cy="822040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4091146" y="4054633"/>
            <a:ext cx="8640960" cy="458670"/>
          </a:xfrm>
          <a:noFill/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bg1"/>
                </a:solidFill>
                <a:latin typeface="Century Gothic" pitchFamily="34" charset="0"/>
              </a:rPr>
              <a:t>Обязательное социальное медицинское страхование</a:t>
            </a:r>
            <a:endParaRPr lang="tr-TR" sz="18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pic>
        <p:nvPicPr>
          <p:cNvPr id="1026" name="Picture 2" descr="http://total-rating.ru/k/rashod-zdraw.png.pagespeed.ce.tDmuO7cgX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-8320" y="8274573"/>
            <a:ext cx="528823" cy="906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186FF-7FF5-44EB-B25D-079C17B53075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18" name="Прямоугольник 17"/>
          <p:cNvSpPr/>
          <p:nvPr/>
        </p:nvSpPr>
        <p:spPr>
          <a:xfrm>
            <a:off x="588471" y="2873883"/>
            <a:ext cx="61332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15. </a:t>
            </a:r>
            <a:r>
              <a:rPr lang="ru-RU" sz="2000" b="1" dirty="0" smtClean="0">
                <a:latin typeface="Century Gothic" pitchFamily="34" charset="0"/>
              </a:rPr>
              <a:t>Что получит медицинский работник от внедрения </a:t>
            </a:r>
            <a:r>
              <a:rPr lang="ru-RU" sz="2000" b="1" dirty="0">
                <a:latin typeface="Century Gothic" pitchFamily="34" charset="0"/>
              </a:rPr>
              <a:t>ОСМС?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88471" y="3679331"/>
            <a:ext cx="5920840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buFont typeface="Century Gothic" panose="020B0502020202020204" pitchFamily="34" charset="0"/>
              <a:buChar char="−"/>
            </a:pPr>
            <a:r>
              <a:rPr lang="ru-RU" sz="1400" dirty="0" smtClean="0">
                <a:latin typeface="Century Gothic" pitchFamily="34" charset="0"/>
              </a:rPr>
              <a:t>Повышение заработной платы</a:t>
            </a:r>
          </a:p>
          <a:p>
            <a:pPr marL="342900" indent="-342900" algn="just">
              <a:spcBef>
                <a:spcPts val="600"/>
              </a:spcBef>
              <a:buFont typeface="Century Gothic" panose="020B0502020202020204" pitchFamily="34" charset="0"/>
              <a:buChar char="−"/>
            </a:pPr>
            <a:r>
              <a:rPr lang="ru-RU" sz="1400" dirty="0" smtClean="0">
                <a:latin typeface="Century Gothic" pitchFamily="34" charset="0"/>
              </a:rPr>
              <a:t>Возможность непрерывного повышения квалификации (возможность вхождения в Реестр лучших медработников, лучшие клиники будут иметь лучшее медоборудование и постоянное его обновление)</a:t>
            </a:r>
          </a:p>
          <a:p>
            <a:pPr marL="342900" indent="-342900" algn="just">
              <a:spcBef>
                <a:spcPts val="600"/>
              </a:spcBef>
              <a:buFont typeface="Century Gothic" panose="020B0502020202020204" pitchFamily="34" charset="0"/>
              <a:buChar char="−"/>
            </a:pPr>
            <a:r>
              <a:rPr lang="ru-RU" sz="1400" dirty="0" smtClean="0">
                <a:latin typeface="Century Gothic" pitchFamily="34" charset="0"/>
              </a:rPr>
              <a:t>Станет конкурентоспособным на рынке (возможность выбора врача пациентом)</a:t>
            </a:r>
          </a:p>
          <a:p>
            <a:pPr marL="342900" indent="-342900" algn="just">
              <a:spcBef>
                <a:spcPts val="600"/>
              </a:spcBef>
              <a:buFont typeface="Century Gothic" panose="020B0502020202020204" pitchFamily="34" charset="0"/>
              <a:buChar char="−"/>
            </a:pPr>
            <a:r>
              <a:rPr lang="ru-RU" sz="1400" dirty="0" smtClean="0">
                <a:latin typeface="Century Gothic" pitchFamily="34" charset="0"/>
              </a:rPr>
              <a:t>Поэтапное снижение нагрузки медперсонала</a:t>
            </a:r>
          </a:p>
          <a:p>
            <a:pPr marL="342900" indent="-342900" algn="just">
              <a:buFont typeface="Century Gothic" panose="020B0502020202020204" pitchFamily="34" charset="0"/>
              <a:buChar char="−"/>
            </a:pPr>
            <a:endParaRPr lang="ru-RU" sz="1400" dirty="0">
              <a:latin typeface="Century Gothic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04624" y="5941489"/>
            <a:ext cx="62170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bg1">
                    <a:lumMod val="50000"/>
                  </a:schemeClr>
                </a:solidFill>
                <a:latin typeface="Century Gothic" pitchFamily="34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16. </a:t>
            </a:r>
            <a:r>
              <a:rPr lang="ru-RU" sz="2000" b="1" dirty="0" smtClean="0">
                <a:latin typeface="Century Gothic" pitchFamily="34" charset="0"/>
              </a:rPr>
              <a:t>Что получит население от внедрения ОСМС?</a:t>
            </a:r>
            <a:endParaRPr lang="ru-RU" sz="2000" b="1" dirty="0">
              <a:latin typeface="Century Gothic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37307" y="6870048"/>
            <a:ext cx="59266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300"/>
              </a:spcBef>
              <a:spcAft>
                <a:spcPts val="300"/>
              </a:spcAft>
              <a:buFontTx/>
              <a:buChar char="-"/>
            </a:pPr>
            <a:r>
              <a:rPr lang="ru-RU" sz="1400" dirty="0">
                <a:latin typeface="Century Gothic" pitchFamily="34" charset="0"/>
              </a:rPr>
              <a:t>Повышение доступа населения к </a:t>
            </a:r>
            <a:r>
              <a:rPr lang="ru-RU" sz="1400" dirty="0" smtClean="0">
                <a:latin typeface="Century Gothic" pitchFamily="34" charset="0"/>
              </a:rPr>
              <a:t>услугам, путем расширения </a:t>
            </a:r>
            <a:r>
              <a:rPr lang="ru-RU" sz="1400" dirty="0">
                <a:latin typeface="Century Gothic" pitchFamily="34" charset="0"/>
              </a:rPr>
              <a:t>сети амбулаторно-лекарственного обеспечения</a:t>
            </a: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FontTx/>
              <a:buChar char="-"/>
            </a:pPr>
            <a:r>
              <a:rPr lang="ru-RU" sz="1400" dirty="0">
                <a:latin typeface="Century Gothic" pitchFamily="34" charset="0"/>
              </a:rPr>
              <a:t>Увеличение уровня доступности качественной медицинской помощи </a:t>
            </a:r>
            <a:endParaRPr lang="ru-RU" sz="1400" dirty="0" smtClean="0">
              <a:latin typeface="Century Gothic" pitchFamily="34" charset="0"/>
            </a:endParaRP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FontTx/>
              <a:buChar char="-"/>
            </a:pPr>
            <a:r>
              <a:rPr lang="ru-RU" sz="1400" dirty="0" smtClean="0">
                <a:latin typeface="Century Gothic" pitchFamily="34" charset="0"/>
              </a:rPr>
              <a:t>Улучшение </a:t>
            </a:r>
            <a:r>
              <a:rPr lang="ru-RU" sz="1400" dirty="0">
                <a:latin typeface="Century Gothic" pitchFamily="34" charset="0"/>
              </a:rPr>
              <a:t>здоровья граждан и увеличение продолжительности </a:t>
            </a:r>
            <a:r>
              <a:rPr lang="ru-RU" sz="1400" dirty="0" smtClean="0">
                <a:latin typeface="Century Gothic" pitchFamily="34" charset="0"/>
              </a:rPr>
              <a:t>жизни</a:t>
            </a:r>
            <a:endParaRPr lang="ru-RU" sz="1400" dirty="0">
              <a:latin typeface="Century Gothic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88471" y="337654"/>
            <a:ext cx="597666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Century Gothic" pitchFamily="34" charset="0"/>
              </a:rPr>
              <a:t>14. </a:t>
            </a:r>
            <a:r>
              <a:rPr lang="ru-RU" sz="2000" b="1" dirty="0" smtClean="0">
                <a:latin typeface="Century Gothic" pitchFamily="34" charset="0"/>
              </a:rPr>
              <a:t>Что </a:t>
            </a:r>
            <a:r>
              <a:rPr lang="ru-RU" sz="2000" b="1" dirty="0">
                <a:latin typeface="Century Gothic" pitchFamily="34" charset="0"/>
              </a:rPr>
              <a:t>получит медицинская </a:t>
            </a:r>
            <a:r>
              <a:rPr lang="ru-RU" sz="2000" b="1" dirty="0" smtClean="0">
                <a:latin typeface="Century Gothic" pitchFamily="34" charset="0"/>
              </a:rPr>
              <a:t>организация от внедрения </a:t>
            </a:r>
            <a:r>
              <a:rPr lang="ru-RU" sz="2000" b="1" dirty="0">
                <a:latin typeface="Century Gothic" pitchFamily="34" charset="0"/>
              </a:rPr>
              <a:t>ОСМС? </a:t>
            </a:r>
            <a:endParaRPr lang="ru-RU" sz="2000" dirty="0">
              <a:latin typeface="Century Gothic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88471" y="1120808"/>
            <a:ext cx="5920840" cy="1792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300"/>
              </a:spcAft>
              <a:buFont typeface="Century Gothic" panose="020B0502020202020204" pitchFamily="34" charset="0"/>
              <a:buChar char="−"/>
            </a:pPr>
            <a:r>
              <a:rPr lang="ru-RU" sz="1400" dirty="0" smtClean="0">
                <a:latin typeface="Century Gothic" pitchFamily="34" charset="0"/>
              </a:rPr>
              <a:t>Включение в ТОП (реестр) лучших клиник для оказания медицинской помощи населению</a:t>
            </a:r>
          </a:p>
          <a:p>
            <a:pPr marL="285750" indent="-285750" algn="just">
              <a:spcAft>
                <a:spcPts val="300"/>
              </a:spcAft>
              <a:buFont typeface="Century Gothic" panose="020B0502020202020204" pitchFamily="34" charset="0"/>
              <a:buChar char="−"/>
            </a:pPr>
            <a:r>
              <a:rPr lang="ru-RU" sz="1400" dirty="0" smtClean="0">
                <a:latin typeface="Century Gothic" pitchFamily="34" charset="0"/>
              </a:rPr>
              <a:t>Стабильное финансирование</a:t>
            </a:r>
          </a:p>
          <a:p>
            <a:pPr marL="285750" indent="-285750" algn="just">
              <a:spcAft>
                <a:spcPts val="300"/>
              </a:spcAft>
              <a:buFont typeface="Century Gothic" panose="020B0502020202020204" pitchFamily="34" charset="0"/>
              <a:buChar char="−"/>
            </a:pPr>
            <a:r>
              <a:rPr lang="ru-RU" sz="1400" dirty="0" smtClean="0">
                <a:latin typeface="Century Gothic" pitchFamily="34" charset="0"/>
              </a:rPr>
              <a:t>Повышение заработной платы медицинских работников</a:t>
            </a:r>
          </a:p>
          <a:p>
            <a:pPr marL="285750" indent="-285750" algn="just">
              <a:spcAft>
                <a:spcPts val="300"/>
              </a:spcAft>
              <a:buFont typeface="Century Gothic" panose="020B0502020202020204" pitchFamily="34" charset="0"/>
              <a:buChar char="−"/>
            </a:pPr>
            <a:r>
              <a:rPr lang="ru-RU" sz="1400" dirty="0" smtClean="0">
                <a:latin typeface="Century Gothic" pitchFamily="34" charset="0"/>
              </a:rPr>
              <a:t>Внедрение новых медицинских технологий</a:t>
            </a:r>
          </a:p>
          <a:p>
            <a:pPr marL="285750" indent="-285750" algn="just">
              <a:spcAft>
                <a:spcPts val="300"/>
              </a:spcAft>
              <a:buFont typeface="Century Gothic" panose="020B0502020202020204" pitchFamily="34" charset="0"/>
              <a:buChar char="−"/>
            </a:pPr>
            <a:r>
              <a:rPr lang="ru-RU" sz="1400" dirty="0" smtClean="0">
                <a:latin typeface="Century Gothic" pitchFamily="34" charset="0"/>
              </a:rPr>
              <a:t>Улучшение качества медицинских услуг</a:t>
            </a:r>
          </a:p>
          <a:p>
            <a:pPr marL="342900" indent="-342900" algn="just">
              <a:buAutoNum type="arabicParenR"/>
            </a:pPr>
            <a:endParaRPr lang="ru-RU" sz="1400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47004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E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E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E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878</TotalTime>
  <Words>1479</Words>
  <Application>Microsoft Office PowerPoint</Application>
  <PresentationFormat>Экран (4:3)</PresentationFormat>
  <Paragraphs>160</Paragraphs>
  <Slides>10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Обязательное социальное медицинское страхование в Республике Казахстан</vt:lpstr>
      <vt:lpstr>Обязательное социальное медицинское страхование</vt:lpstr>
      <vt:lpstr>Обязательное социальное медицинское страхование</vt:lpstr>
      <vt:lpstr>Обязательное социальное медицинское страхование</vt:lpstr>
      <vt:lpstr>Обязательное социальное медицинское страхование</vt:lpstr>
      <vt:lpstr>Обязательное социальное медицинское страхование</vt:lpstr>
      <vt:lpstr>Обязательное социальное медицинское страхование</vt:lpstr>
      <vt:lpstr>Обязательное социальное медицинское страхование</vt:lpstr>
      <vt:lpstr>Обязательное социальное медицинское страхование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Молдиярова Айнур Калышпаевна</dc:creator>
  <cp:lastModifiedBy>User</cp:lastModifiedBy>
  <cp:revision>104</cp:revision>
  <cp:lastPrinted>2016-06-07T06:49:30Z</cp:lastPrinted>
  <dcterms:created xsi:type="dcterms:W3CDTF">2016-05-20T05:53:34Z</dcterms:created>
  <dcterms:modified xsi:type="dcterms:W3CDTF">2017-01-24T04:21:09Z</dcterms:modified>
</cp:coreProperties>
</file>